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7" r:id="rId5"/>
    <p:sldId id="416" r:id="rId6"/>
    <p:sldId id="418" r:id="rId7"/>
    <p:sldId id="263" r:id="rId8"/>
    <p:sldId id="410" r:id="rId9"/>
    <p:sldId id="275" r:id="rId10"/>
    <p:sldId id="294" r:id="rId11"/>
    <p:sldId id="295" r:id="rId12"/>
    <p:sldId id="409" r:id="rId13"/>
    <p:sldId id="277" r:id="rId14"/>
    <p:sldId id="289" r:id="rId15"/>
    <p:sldId id="291" r:id="rId16"/>
    <p:sldId id="290" r:id="rId17"/>
    <p:sldId id="284" r:id="rId18"/>
    <p:sldId id="299" r:id="rId19"/>
    <p:sldId id="287" r:id="rId20"/>
    <p:sldId id="411" r:id="rId21"/>
    <p:sldId id="439" r:id="rId22"/>
    <p:sldId id="440" r:id="rId23"/>
    <p:sldId id="441" r:id="rId24"/>
    <p:sldId id="442" r:id="rId25"/>
    <p:sldId id="443" r:id="rId26"/>
    <p:sldId id="444" r:id="rId27"/>
    <p:sldId id="417" r:id="rId28"/>
    <p:sldId id="445" r:id="rId29"/>
    <p:sldId id="421" r:id="rId30"/>
    <p:sldId id="422" r:id="rId31"/>
    <p:sldId id="420" r:id="rId32"/>
    <p:sldId id="423" r:id="rId33"/>
    <p:sldId id="424" r:id="rId34"/>
    <p:sldId id="425" r:id="rId35"/>
    <p:sldId id="426" r:id="rId36"/>
    <p:sldId id="447" r:id="rId37"/>
    <p:sldId id="449" r:id="rId38"/>
    <p:sldId id="448" r:id="rId39"/>
    <p:sldId id="25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Chomenko" initials="D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59" autoAdjust="0"/>
  </p:normalViewPr>
  <p:slideViewPr>
    <p:cSldViewPr snapToGrid="0" snapToObjects="1">
      <p:cViewPr varScale="1">
        <p:scale>
          <a:sx n="43" d="100"/>
          <a:sy n="43" d="100"/>
        </p:scale>
        <p:origin x="1536"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2A6F8-B36D-4F1E-A95E-577A004F729B}" type="doc">
      <dgm:prSet loTypeId="urn:microsoft.com/office/officeart/2005/8/layout/hierarchy4" loCatId="relationship" qsTypeId="urn:microsoft.com/office/officeart/2005/8/quickstyle/simple5" qsCatId="simple" csTypeId="urn:microsoft.com/office/officeart/2005/8/colors/accent0_3" csCatId="mainScheme" phldr="1"/>
      <dgm:spPr/>
      <dgm:t>
        <a:bodyPr/>
        <a:lstStyle/>
        <a:p>
          <a:endParaRPr lang="en-US"/>
        </a:p>
      </dgm:t>
    </dgm:pt>
    <dgm:pt modelId="{CF669FCF-D9D3-4CA6-922E-1A3F264746A1}">
      <dgm:prSet phldrT="[Text]"/>
      <dgm:spPr/>
      <dgm:t>
        <a:bodyPr/>
        <a:lstStyle/>
        <a:p>
          <a:r>
            <a:rPr lang="en-US" dirty="0"/>
            <a:t>Steering Committee (SC) - strategy</a:t>
          </a:r>
        </a:p>
      </dgm:t>
    </dgm:pt>
    <dgm:pt modelId="{62FED00B-356A-445E-A416-DA46AA28D07C}" type="parTrans" cxnId="{BAC02B63-018A-4821-9722-56932E88D3DF}">
      <dgm:prSet/>
      <dgm:spPr/>
      <dgm:t>
        <a:bodyPr/>
        <a:lstStyle/>
        <a:p>
          <a:endParaRPr lang="en-US"/>
        </a:p>
      </dgm:t>
    </dgm:pt>
    <dgm:pt modelId="{E4752009-7F28-4035-8B85-4A81863B97D7}" type="sibTrans" cxnId="{BAC02B63-018A-4821-9722-56932E88D3DF}">
      <dgm:prSet/>
      <dgm:spPr/>
      <dgm:t>
        <a:bodyPr/>
        <a:lstStyle/>
        <a:p>
          <a:endParaRPr lang="en-US"/>
        </a:p>
      </dgm:t>
    </dgm:pt>
    <dgm:pt modelId="{89DA72BE-48C8-40B4-9D87-FB34BFFC27D3}">
      <dgm:prSet custT="1"/>
      <dgm:spPr/>
      <dgm:t>
        <a:bodyPr/>
        <a:lstStyle/>
        <a:p>
          <a:r>
            <a:rPr lang="en-US" sz="2800" dirty="0"/>
            <a:t>Regional Medical Libraries (RMLs)</a:t>
          </a:r>
        </a:p>
      </dgm:t>
    </dgm:pt>
    <dgm:pt modelId="{E97ABBAC-C3DA-4375-8366-58FE5973A265}" type="parTrans" cxnId="{D2C8C16B-1BBD-4176-89D7-0EEF432D1C46}">
      <dgm:prSet/>
      <dgm:spPr/>
      <dgm:t>
        <a:bodyPr/>
        <a:lstStyle/>
        <a:p>
          <a:endParaRPr lang="en-US"/>
        </a:p>
      </dgm:t>
    </dgm:pt>
    <dgm:pt modelId="{0223B149-F987-4A0C-B21D-073514A36856}" type="sibTrans" cxnId="{D2C8C16B-1BBD-4176-89D7-0EEF432D1C46}">
      <dgm:prSet/>
      <dgm:spPr/>
      <dgm:t>
        <a:bodyPr/>
        <a:lstStyle/>
        <a:p>
          <a:endParaRPr lang="en-US"/>
        </a:p>
      </dgm:t>
    </dgm:pt>
    <dgm:pt modelId="{67E0484E-9D30-4FCE-AD24-006BCE41DB45}">
      <dgm:prSet custT="1"/>
      <dgm:spPr/>
      <dgm:t>
        <a:bodyPr/>
        <a:lstStyle/>
        <a:p>
          <a:r>
            <a:rPr lang="en-US" sz="2800" dirty="0"/>
            <a:t>NNLM Offices &amp; Center</a:t>
          </a:r>
        </a:p>
      </dgm:t>
    </dgm:pt>
    <dgm:pt modelId="{92B1C31A-D0C7-4832-BCDC-29EDA7409E0A}" type="sibTrans" cxnId="{E99E8C7E-9B96-48C4-B36E-458DDD5C6FB3}">
      <dgm:prSet/>
      <dgm:spPr/>
      <dgm:t>
        <a:bodyPr/>
        <a:lstStyle/>
        <a:p>
          <a:endParaRPr lang="en-US"/>
        </a:p>
      </dgm:t>
    </dgm:pt>
    <dgm:pt modelId="{B652E2E0-5FC3-4E38-8696-197AB92087E9}" type="parTrans" cxnId="{E99E8C7E-9B96-48C4-B36E-458DDD5C6FB3}">
      <dgm:prSet/>
      <dgm:spPr/>
      <dgm:t>
        <a:bodyPr/>
        <a:lstStyle/>
        <a:p>
          <a:endParaRPr lang="en-US"/>
        </a:p>
      </dgm:t>
    </dgm:pt>
    <dgm:pt modelId="{33B6F320-AD24-4CB3-9996-A20D09383DFF}">
      <dgm:prSet/>
      <dgm:spPr/>
      <dgm:t>
        <a:bodyPr/>
        <a:lstStyle/>
        <a:p>
          <a:r>
            <a:rPr lang="en-US" dirty="0"/>
            <a:t>Working Groups &amp; Initiatives</a:t>
          </a:r>
        </a:p>
      </dgm:t>
    </dgm:pt>
    <dgm:pt modelId="{F8C2839B-4BEF-4482-874F-65585D3C1173}" type="parTrans" cxnId="{BC83FBCD-EF8D-47FC-AB7F-4F4256BB4D3C}">
      <dgm:prSet/>
      <dgm:spPr/>
      <dgm:t>
        <a:bodyPr/>
        <a:lstStyle/>
        <a:p>
          <a:endParaRPr lang="en-US"/>
        </a:p>
      </dgm:t>
    </dgm:pt>
    <dgm:pt modelId="{30E5CFBB-FC00-4645-854E-C0400C2A4680}" type="sibTrans" cxnId="{BC83FBCD-EF8D-47FC-AB7F-4F4256BB4D3C}">
      <dgm:prSet/>
      <dgm:spPr/>
      <dgm:t>
        <a:bodyPr/>
        <a:lstStyle/>
        <a:p>
          <a:endParaRPr lang="en-US"/>
        </a:p>
      </dgm:t>
    </dgm:pt>
    <dgm:pt modelId="{55DF8232-8D70-4B42-9CE3-13A023930F1B}">
      <dgm:prSet phldrT="[Text]"/>
      <dgm:spPr/>
      <dgm:t>
        <a:bodyPr/>
        <a:lstStyle/>
        <a:p>
          <a:r>
            <a:rPr lang="en-US" dirty="0"/>
            <a:t>Program Committee (PC) - implementation</a:t>
          </a:r>
        </a:p>
      </dgm:t>
    </dgm:pt>
    <dgm:pt modelId="{EFB38994-443D-41D1-B388-DB8FDD183E49}" type="parTrans" cxnId="{627A04C3-5DD2-4145-98A8-DCE168626DE5}">
      <dgm:prSet/>
      <dgm:spPr/>
      <dgm:t>
        <a:bodyPr/>
        <a:lstStyle/>
        <a:p>
          <a:endParaRPr lang="en-US"/>
        </a:p>
      </dgm:t>
    </dgm:pt>
    <dgm:pt modelId="{FE6E8C8D-55F4-4E00-B536-2500FBAD189D}" type="sibTrans" cxnId="{627A04C3-5DD2-4145-98A8-DCE168626DE5}">
      <dgm:prSet/>
      <dgm:spPr/>
      <dgm:t>
        <a:bodyPr/>
        <a:lstStyle/>
        <a:p>
          <a:endParaRPr lang="en-US"/>
        </a:p>
      </dgm:t>
    </dgm:pt>
    <dgm:pt modelId="{F1C18552-60F0-4018-B148-A9B89F67D708}" type="pres">
      <dgm:prSet presAssocID="{7172A6F8-B36D-4F1E-A95E-577A004F729B}" presName="Name0" presStyleCnt="0">
        <dgm:presLayoutVars>
          <dgm:chPref val="1"/>
          <dgm:dir/>
          <dgm:animOne val="branch"/>
          <dgm:animLvl val="lvl"/>
          <dgm:resizeHandles/>
        </dgm:presLayoutVars>
      </dgm:prSet>
      <dgm:spPr/>
    </dgm:pt>
    <dgm:pt modelId="{B1410D8C-BA7C-4375-A315-5633B8F34759}" type="pres">
      <dgm:prSet presAssocID="{CF669FCF-D9D3-4CA6-922E-1A3F264746A1}" presName="vertOne" presStyleCnt="0"/>
      <dgm:spPr/>
    </dgm:pt>
    <dgm:pt modelId="{3D602027-EB80-4CDC-9B8F-9376B72ECE76}" type="pres">
      <dgm:prSet presAssocID="{CF669FCF-D9D3-4CA6-922E-1A3F264746A1}" presName="txOne" presStyleLbl="node0" presStyleIdx="0" presStyleCnt="1" custLinFactNeighborX="-24" custLinFactNeighborY="12444">
        <dgm:presLayoutVars>
          <dgm:chPref val="3"/>
        </dgm:presLayoutVars>
      </dgm:prSet>
      <dgm:spPr/>
    </dgm:pt>
    <dgm:pt modelId="{3C642600-B63D-48A0-A133-D688CFBCD13C}" type="pres">
      <dgm:prSet presAssocID="{CF669FCF-D9D3-4CA6-922E-1A3F264746A1}" presName="parTransOne" presStyleCnt="0"/>
      <dgm:spPr/>
    </dgm:pt>
    <dgm:pt modelId="{33C9E541-5DBC-4B52-9AD6-3BF7F56AEEC4}" type="pres">
      <dgm:prSet presAssocID="{CF669FCF-D9D3-4CA6-922E-1A3F264746A1}" presName="horzOne" presStyleCnt="0"/>
      <dgm:spPr/>
    </dgm:pt>
    <dgm:pt modelId="{68E1D70E-CE15-4D26-AB5A-6268F21B051D}" type="pres">
      <dgm:prSet presAssocID="{55DF8232-8D70-4B42-9CE3-13A023930F1B}" presName="vertTwo" presStyleCnt="0"/>
      <dgm:spPr/>
    </dgm:pt>
    <dgm:pt modelId="{B65253A7-6CF5-4D27-841D-9EE6A6296D17}" type="pres">
      <dgm:prSet presAssocID="{55DF8232-8D70-4B42-9CE3-13A023930F1B}" presName="txTwo" presStyleLbl="node2" presStyleIdx="0" presStyleCnt="1">
        <dgm:presLayoutVars>
          <dgm:chPref val="3"/>
        </dgm:presLayoutVars>
      </dgm:prSet>
      <dgm:spPr/>
    </dgm:pt>
    <dgm:pt modelId="{CF13D031-3D84-4899-BB09-A9F46FAE4FBE}" type="pres">
      <dgm:prSet presAssocID="{55DF8232-8D70-4B42-9CE3-13A023930F1B}" presName="parTransTwo" presStyleCnt="0"/>
      <dgm:spPr/>
    </dgm:pt>
    <dgm:pt modelId="{68459CDE-9F82-4FB5-B01C-8AF916D84605}" type="pres">
      <dgm:prSet presAssocID="{55DF8232-8D70-4B42-9CE3-13A023930F1B}" presName="horzTwo" presStyleCnt="0"/>
      <dgm:spPr/>
    </dgm:pt>
    <dgm:pt modelId="{685FD233-F8AC-420E-B32A-C4D5CCA40E32}" type="pres">
      <dgm:prSet presAssocID="{89DA72BE-48C8-40B4-9D87-FB34BFFC27D3}" presName="vertThree" presStyleCnt="0"/>
      <dgm:spPr/>
    </dgm:pt>
    <dgm:pt modelId="{600771A2-D7AC-4404-8E48-973E8E502D14}" type="pres">
      <dgm:prSet presAssocID="{89DA72BE-48C8-40B4-9D87-FB34BFFC27D3}" presName="txThree" presStyleLbl="node3" presStyleIdx="0" presStyleCnt="3">
        <dgm:presLayoutVars>
          <dgm:chPref val="3"/>
        </dgm:presLayoutVars>
      </dgm:prSet>
      <dgm:spPr/>
    </dgm:pt>
    <dgm:pt modelId="{BA0CCB0E-C049-4FC6-8C48-6D7215397722}" type="pres">
      <dgm:prSet presAssocID="{89DA72BE-48C8-40B4-9D87-FB34BFFC27D3}" presName="horzThree" presStyleCnt="0"/>
      <dgm:spPr/>
    </dgm:pt>
    <dgm:pt modelId="{4C9FDEAE-B066-46C9-BD13-A578EFF505E1}" type="pres">
      <dgm:prSet presAssocID="{0223B149-F987-4A0C-B21D-073514A36856}" presName="sibSpaceThree" presStyleCnt="0"/>
      <dgm:spPr/>
    </dgm:pt>
    <dgm:pt modelId="{1CFCD423-F030-449B-8B02-8707A87E4987}" type="pres">
      <dgm:prSet presAssocID="{67E0484E-9D30-4FCE-AD24-006BCE41DB45}" presName="vertThree" presStyleCnt="0"/>
      <dgm:spPr/>
    </dgm:pt>
    <dgm:pt modelId="{E1BE7229-2481-4350-B36F-2F10FE275ED2}" type="pres">
      <dgm:prSet presAssocID="{67E0484E-9D30-4FCE-AD24-006BCE41DB45}" presName="txThree" presStyleLbl="node3" presStyleIdx="1" presStyleCnt="3" custScaleX="111449" custLinFactNeighborX="163">
        <dgm:presLayoutVars>
          <dgm:chPref val="3"/>
        </dgm:presLayoutVars>
      </dgm:prSet>
      <dgm:spPr/>
    </dgm:pt>
    <dgm:pt modelId="{59CF65A9-69E9-4B59-A0D1-A56FA94A232E}" type="pres">
      <dgm:prSet presAssocID="{67E0484E-9D30-4FCE-AD24-006BCE41DB45}" presName="horzThree" presStyleCnt="0"/>
      <dgm:spPr/>
    </dgm:pt>
    <dgm:pt modelId="{60BD93CD-815A-4714-A0A0-A553927054E1}" type="pres">
      <dgm:prSet presAssocID="{92B1C31A-D0C7-4832-BCDC-29EDA7409E0A}" presName="sibSpaceThree" presStyleCnt="0"/>
      <dgm:spPr/>
    </dgm:pt>
    <dgm:pt modelId="{14E37DCB-BEFE-47F1-A476-33F0A81292F2}" type="pres">
      <dgm:prSet presAssocID="{33B6F320-AD24-4CB3-9996-A20D09383DFF}" presName="vertThree" presStyleCnt="0"/>
      <dgm:spPr/>
    </dgm:pt>
    <dgm:pt modelId="{1413B9AB-829D-4CE2-8D0A-69FB16757F97}" type="pres">
      <dgm:prSet presAssocID="{33B6F320-AD24-4CB3-9996-A20D09383DFF}" presName="txThree" presStyleLbl="node3" presStyleIdx="2" presStyleCnt="3">
        <dgm:presLayoutVars>
          <dgm:chPref val="3"/>
        </dgm:presLayoutVars>
      </dgm:prSet>
      <dgm:spPr/>
    </dgm:pt>
    <dgm:pt modelId="{3600DC57-8E0B-4626-B4D4-D32AA2CF703C}" type="pres">
      <dgm:prSet presAssocID="{33B6F320-AD24-4CB3-9996-A20D09383DFF}" presName="horzThree" presStyleCnt="0"/>
      <dgm:spPr/>
    </dgm:pt>
  </dgm:ptLst>
  <dgm:cxnLst>
    <dgm:cxn modelId="{F341E608-4DD4-418B-86E0-7D84D1A07B1C}" type="presOf" srcId="{67E0484E-9D30-4FCE-AD24-006BCE41DB45}" destId="{E1BE7229-2481-4350-B36F-2F10FE275ED2}" srcOrd="0" destOrd="0" presId="urn:microsoft.com/office/officeart/2005/8/layout/hierarchy4"/>
    <dgm:cxn modelId="{BAC02B63-018A-4821-9722-56932E88D3DF}" srcId="{7172A6F8-B36D-4F1E-A95E-577A004F729B}" destId="{CF669FCF-D9D3-4CA6-922E-1A3F264746A1}" srcOrd="0" destOrd="0" parTransId="{62FED00B-356A-445E-A416-DA46AA28D07C}" sibTransId="{E4752009-7F28-4035-8B85-4A81863B97D7}"/>
    <dgm:cxn modelId="{2ACFE648-1964-4D58-914C-F5579DA50CCD}" type="presOf" srcId="{55DF8232-8D70-4B42-9CE3-13A023930F1B}" destId="{B65253A7-6CF5-4D27-841D-9EE6A6296D17}" srcOrd="0" destOrd="0" presId="urn:microsoft.com/office/officeart/2005/8/layout/hierarchy4"/>
    <dgm:cxn modelId="{7470E56A-31EB-4976-83E9-591FD5090AD4}" type="presOf" srcId="{33B6F320-AD24-4CB3-9996-A20D09383DFF}" destId="{1413B9AB-829D-4CE2-8D0A-69FB16757F97}" srcOrd="0" destOrd="0" presId="urn:microsoft.com/office/officeart/2005/8/layout/hierarchy4"/>
    <dgm:cxn modelId="{D2C8C16B-1BBD-4176-89D7-0EEF432D1C46}" srcId="{55DF8232-8D70-4B42-9CE3-13A023930F1B}" destId="{89DA72BE-48C8-40B4-9D87-FB34BFFC27D3}" srcOrd="0" destOrd="0" parTransId="{E97ABBAC-C3DA-4375-8366-58FE5973A265}" sibTransId="{0223B149-F987-4A0C-B21D-073514A36856}"/>
    <dgm:cxn modelId="{E99E8C7E-9B96-48C4-B36E-458DDD5C6FB3}" srcId="{55DF8232-8D70-4B42-9CE3-13A023930F1B}" destId="{67E0484E-9D30-4FCE-AD24-006BCE41DB45}" srcOrd="1" destOrd="0" parTransId="{B652E2E0-5FC3-4E38-8696-197AB92087E9}" sibTransId="{92B1C31A-D0C7-4832-BCDC-29EDA7409E0A}"/>
    <dgm:cxn modelId="{B7ABB4AB-5F4A-4554-A049-3BBCC0671415}" type="presOf" srcId="{7172A6F8-B36D-4F1E-A95E-577A004F729B}" destId="{F1C18552-60F0-4018-B148-A9B89F67D708}" srcOrd="0" destOrd="0" presId="urn:microsoft.com/office/officeart/2005/8/layout/hierarchy4"/>
    <dgm:cxn modelId="{BB96C3B5-B278-46E4-8B62-2CF94D4CF56B}" type="presOf" srcId="{89DA72BE-48C8-40B4-9D87-FB34BFFC27D3}" destId="{600771A2-D7AC-4404-8E48-973E8E502D14}" srcOrd="0" destOrd="0" presId="urn:microsoft.com/office/officeart/2005/8/layout/hierarchy4"/>
    <dgm:cxn modelId="{627A04C3-5DD2-4145-98A8-DCE168626DE5}" srcId="{CF669FCF-D9D3-4CA6-922E-1A3F264746A1}" destId="{55DF8232-8D70-4B42-9CE3-13A023930F1B}" srcOrd="0" destOrd="0" parTransId="{EFB38994-443D-41D1-B388-DB8FDD183E49}" sibTransId="{FE6E8C8D-55F4-4E00-B536-2500FBAD189D}"/>
    <dgm:cxn modelId="{BC83FBCD-EF8D-47FC-AB7F-4F4256BB4D3C}" srcId="{55DF8232-8D70-4B42-9CE3-13A023930F1B}" destId="{33B6F320-AD24-4CB3-9996-A20D09383DFF}" srcOrd="2" destOrd="0" parTransId="{F8C2839B-4BEF-4482-874F-65585D3C1173}" sibTransId="{30E5CFBB-FC00-4645-854E-C0400C2A4680}"/>
    <dgm:cxn modelId="{8AE977D1-8E6C-4C37-9C4D-BD0E6F4F0A1C}" type="presOf" srcId="{CF669FCF-D9D3-4CA6-922E-1A3F264746A1}" destId="{3D602027-EB80-4CDC-9B8F-9376B72ECE76}" srcOrd="0" destOrd="0" presId="urn:microsoft.com/office/officeart/2005/8/layout/hierarchy4"/>
    <dgm:cxn modelId="{DE561AFD-4617-4AAC-8E2E-D575C45A3ABF}" type="presParOf" srcId="{F1C18552-60F0-4018-B148-A9B89F67D708}" destId="{B1410D8C-BA7C-4375-A315-5633B8F34759}" srcOrd="0" destOrd="0" presId="urn:microsoft.com/office/officeart/2005/8/layout/hierarchy4"/>
    <dgm:cxn modelId="{8010EBFF-ABCA-444E-A03D-E2C02C2B1BD4}" type="presParOf" srcId="{B1410D8C-BA7C-4375-A315-5633B8F34759}" destId="{3D602027-EB80-4CDC-9B8F-9376B72ECE76}" srcOrd="0" destOrd="0" presId="urn:microsoft.com/office/officeart/2005/8/layout/hierarchy4"/>
    <dgm:cxn modelId="{BDB418C0-6EF7-4469-A03E-74F9ED2F3F26}" type="presParOf" srcId="{B1410D8C-BA7C-4375-A315-5633B8F34759}" destId="{3C642600-B63D-48A0-A133-D688CFBCD13C}" srcOrd="1" destOrd="0" presId="urn:microsoft.com/office/officeart/2005/8/layout/hierarchy4"/>
    <dgm:cxn modelId="{534FFCFD-D604-4B17-8E48-3E29655F3E80}" type="presParOf" srcId="{B1410D8C-BA7C-4375-A315-5633B8F34759}" destId="{33C9E541-5DBC-4B52-9AD6-3BF7F56AEEC4}" srcOrd="2" destOrd="0" presId="urn:microsoft.com/office/officeart/2005/8/layout/hierarchy4"/>
    <dgm:cxn modelId="{7C79C58C-91E6-4873-B5FA-02FC3F02252B}" type="presParOf" srcId="{33C9E541-5DBC-4B52-9AD6-3BF7F56AEEC4}" destId="{68E1D70E-CE15-4D26-AB5A-6268F21B051D}" srcOrd="0" destOrd="0" presId="urn:microsoft.com/office/officeart/2005/8/layout/hierarchy4"/>
    <dgm:cxn modelId="{D109E1E8-DDD5-4A36-B76F-84DDE61CA95E}" type="presParOf" srcId="{68E1D70E-CE15-4D26-AB5A-6268F21B051D}" destId="{B65253A7-6CF5-4D27-841D-9EE6A6296D17}" srcOrd="0" destOrd="0" presId="urn:microsoft.com/office/officeart/2005/8/layout/hierarchy4"/>
    <dgm:cxn modelId="{7EE88321-5D24-4A99-B48B-BD21F586A730}" type="presParOf" srcId="{68E1D70E-CE15-4D26-AB5A-6268F21B051D}" destId="{CF13D031-3D84-4899-BB09-A9F46FAE4FBE}" srcOrd="1" destOrd="0" presId="urn:microsoft.com/office/officeart/2005/8/layout/hierarchy4"/>
    <dgm:cxn modelId="{DB3E0EC4-2158-4B6B-9FD7-5828227C1569}" type="presParOf" srcId="{68E1D70E-CE15-4D26-AB5A-6268F21B051D}" destId="{68459CDE-9F82-4FB5-B01C-8AF916D84605}" srcOrd="2" destOrd="0" presId="urn:microsoft.com/office/officeart/2005/8/layout/hierarchy4"/>
    <dgm:cxn modelId="{619F4041-AC99-459A-8863-646352D73159}" type="presParOf" srcId="{68459CDE-9F82-4FB5-B01C-8AF916D84605}" destId="{685FD233-F8AC-420E-B32A-C4D5CCA40E32}" srcOrd="0" destOrd="0" presId="urn:microsoft.com/office/officeart/2005/8/layout/hierarchy4"/>
    <dgm:cxn modelId="{EB31C414-5933-4677-AAF7-042D3236E308}" type="presParOf" srcId="{685FD233-F8AC-420E-B32A-C4D5CCA40E32}" destId="{600771A2-D7AC-4404-8E48-973E8E502D14}" srcOrd="0" destOrd="0" presId="urn:microsoft.com/office/officeart/2005/8/layout/hierarchy4"/>
    <dgm:cxn modelId="{B5DD22F4-AA09-4CF1-AE14-02CA289F3F62}" type="presParOf" srcId="{685FD233-F8AC-420E-B32A-C4D5CCA40E32}" destId="{BA0CCB0E-C049-4FC6-8C48-6D7215397722}" srcOrd="1" destOrd="0" presId="urn:microsoft.com/office/officeart/2005/8/layout/hierarchy4"/>
    <dgm:cxn modelId="{570C7355-2750-4B4F-97F9-4090AA2AE538}" type="presParOf" srcId="{68459CDE-9F82-4FB5-B01C-8AF916D84605}" destId="{4C9FDEAE-B066-46C9-BD13-A578EFF505E1}" srcOrd="1" destOrd="0" presId="urn:microsoft.com/office/officeart/2005/8/layout/hierarchy4"/>
    <dgm:cxn modelId="{D21A1429-EA14-4667-875D-4AA3B31982CB}" type="presParOf" srcId="{68459CDE-9F82-4FB5-B01C-8AF916D84605}" destId="{1CFCD423-F030-449B-8B02-8707A87E4987}" srcOrd="2" destOrd="0" presId="urn:microsoft.com/office/officeart/2005/8/layout/hierarchy4"/>
    <dgm:cxn modelId="{1CD89904-9386-43F7-8C22-6123CF204F6A}" type="presParOf" srcId="{1CFCD423-F030-449B-8B02-8707A87E4987}" destId="{E1BE7229-2481-4350-B36F-2F10FE275ED2}" srcOrd="0" destOrd="0" presId="urn:microsoft.com/office/officeart/2005/8/layout/hierarchy4"/>
    <dgm:cxn modelId="{248339EF-9D09-40FC-8286-20E3420D811C}" type="presParOf" srcId="{1CFCD423-F030-449B-8B02-8707A87E4987}" destId="{59CF65A9-69E9-4B59-A0D1-A56FA94A232E}" srcOrd="1" destOrd="0" presId="urn:microsoft.com/office/officeart/2005/8/layout/hierarchy4"/>
    <dgm:cxn modelId="{0374C7B8-2BCC-4323-97A5-067F71A8E8C6}" type="presParOf" srcId="{68459CDE-9F82-4FB5-B01C-8AF916D84605}" destId="{60BD93CD-815A-4714-A0A0-A553927054E1}" srcOrd="3" destOrd="0" presId="urn:microsoft.com/office/officeart/2005/8/layout/hierarchy4"/>
    <dgm:cxn modelId="{0D6A4DF8-865C-4290-AFAC-EEBF2DEC2B61}" type="presParOf" srcId="{68459CDE-9F82-4FB5-B01C-8AF916D84605}" destId="{14E37DCB-BEFE-47F1-A476-33F0A81292F2}" srcOrd="4" destOrd="0" presId="urn:microsoft.com/office/officeart/2005/8/layout/hierarchy4"/>
    <dgm:cxn modelId="{A9058551-746D-4751-8AD8-FB87073505D4}" type="presParOf" srcId="{14E37DCB-BEFE-47F1-A476-33F0A81292F2}" destId="{1413B9AB-829D-4CE2-8D0A-69FB16757F97}" srcOrd="0" destOrd="0" presId="urn:microsoft.com/office/officeart/2005/8/layout/hierarchy4"/>
    <dgm:cxn modelId="{FAFB3F87-DBD9-40CC-A163-89DC2D49DE64}" type="presParOf" srcId="{14E37DCB-BEFE-47F1-A476-33F0A81292F2}" destId="{3600DC57-8E0B-4626-B4D4-D32AA2CF703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02027-EB80-4CDC-9B8F-9376B72ECE76}">
      <dsp:nvSpPr>
        <dsp:cNvPr id="0" name=""/>
        <dsp:cNvSpPr/>
      </dsp:nvSpPr>
      <dsp:spPr>
        <a:xfrm>
          <a:off x="0" y="21265"/>
          <a:ext cx="8650059" cy="1325525"/>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Steering Committee (SC) - strategy</a:t>
          </a:r>
        </a:p>
      </dsp:txBody>
      <dsp:txXfrm>
        <a:off x="38823" y="60088"/>
        <a:ext cx="8572413" cy="1247879"/>
      </dsp:txXfrm>
    </dsp:sp>
    <dsp:sp modelId="{B65253A7-6CF5-4D27-841D-9EE6A6296D17}">
      <dsp:nvSpPr>
        <dsp:cNvPr id="0" name=""/>
        <dsp:cNvSpPr/>
      </dsp:nvSpPr>
      <dsp:spPr>
        <a:xfrm>
          <a:off x="10485" y="1478148"/>
          <a:ext cx="8633172" cy="1325525"/>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Program Committee (PC) - implementation</a:t>
          </a:r>
        </a:p>
      </dsp:txBody>
      <dsp:txXfrm>
        <a:off x="49308" y="1516971"/>
        <a:ext cx="8555526" cy="1247879"/>
      </dsp:txXfrm>
    </dsp:sp>
    <dsp:sp modelId="{600771A2-D7AC-4404-8E48-973E8E502D14}">
      <dsp:nvSpPr>
        <dsp:cNvPr id="0" name=""/>
        <dsp:cNvSpPr/>
      </dsp:nvSpPr>
      <dsp:spPr>
        <a:xfrm>
          <a:off x="10485" y="2953701"/>
          <a:ext cx="2699140" cy="1325525"/>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Regional Medical Libraries (RMLs)</a:t>
          </a:r>
        </a:p>
      </dsp:txBody>
      <dsp:txXfrm>
        <a:off x="49308" y="2992524"/>
        <a:ext cx="2621494" cy="1247879"/>
      </dsp:txXfrm>
    </dsp:sp>
    <dsp:sp modelId="{E1BE7229-2481-4350-B36F-2F10FE275ED2}">
      <dsp:nvSpPr>
        <dsp:cNvPr id="0" name=""/>
        <dsp:cNvSpPr/>
      </dsp:nvSpPr>
      <dsp:spPr>
        <a:xfrm>
          <a:off x="2827388" y="2953701"/>
          <a:ext cx="3008164" cy="1325525"/>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NNLM Offices &amp; Center</a:t>
          </a:r>
        </a:p>
      </dsp:txBody>
      <dsp:txXfrm>
        <a:off x="2866211" y="2992524"/>
        <a:ext cx="2930518" cy="1247879"/>
      </dsp:txXfrm>
    </dsp:sp>
    <dsp:sp modelId="{1413B9AB-829D-4CE2-8D0A-69FB16757F97}">
      <dsp:nvSpPr>
        <dsp:cNvPr id="0" name=""/>
        <dsp:cNvSpPr/>
      </dsp:nvSpPr>
      <dsp:spPr>
        <a:xfrm>
          <a:off x="5944517" y="2953701"/>
          <a:ext cx="2699140" cy="1325525"/>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Working Groups &amp; Initiatives</a:t>
          </a:r>
        </a:p>
      </dsp:txBody>
      <dsp:txXfrm>
        <a:off x="5983340" y="2992524"/>
        <a:ext cx="2621494" cy="12478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575DF-5723-5C4E-A4DF-D51A260CF38E}" type="datetimeFigureOut">
              <a:rPr lang="en-US" smtClean="0"/>
              <a:t>7/15/2020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3DB17-F11D-B843-A44D-E9BD8B786639}" type="slidenum">
              <a:rPr lang="en-US" smtClean="0"/>
              <a:t>‹#›</a:t>
            </a:fld>
            <a:endParaRPr lang="en-US"/>
          </a:p>
        </p:txBody>
      </p:sp>
    </p:spTree>
    <p:extLst>
      <p:ext uri="{BB962C8B-B14F-4D97-AF65-F5344CB8AC3E}">
        <p14:creationId xmlns:p14="http://schemas.microsoft.com/office/powerpoint/2010/main" val="2690093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nlm.gov/all-of-u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allofustec.nnlm.gov/"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GNOME_Web"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ki/File:Email_Shiny_Icon.svg" TargetMode="External"/><Relationship Id="rId4" Type="http://schemas.openxmlformats.org/officeDocument/2006/relationships/hyperlink" Target="https://creativecommons.org/licenses/by-sa/3.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nlm.gov/workbook"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lm.nih.gov/pubs/plan/lrp17/NLM_StrategicReport2017_2027.html" TargetMode="External"/><Relationship Id="rId4" Type="http://schemas.openxmlformats.org/officeDocument/2006/relationships/hyperlink" Target="https://grants.nih.gov/grants/guide/notice-files/NOT-OD-20-031.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Welcome – it’s so great to see xx people here today!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 for joining this afternoon for this session.</a:t>
            </a:r>
          </a:p>
          <a:p>
            <a:endParaRPr lang="en-US" dirty="0"/>
          </a:p>
          <a:p>
            <a:r>
              <a:rPr lang="en-US" dirty="0"/>
              <a:t>We want to let you know what to expect today, so here are some logistics and information about materials we’re covering in the next hour:</a:t>
            </a:r>
          </a:p>
          <a:p>
            <a:pPr marL="171450" indent="-171450">
              <a:buFont typeface="Arial" panose="020B0604020202020204" pitchFamily="34" charset="0"/>
              <a:buChar char="•"/>
            </a:pPr>
            <a:r>
              <a:rPr lang="en-US" dirty="0"/>
              <a:t>This presentation is being recorded. The recording and slides available from the nnlm.gov website.</a:t>
            </a:r>
          </a:p>
          <a:p>
            <a:pPr marL="171450" indent="-171450">
              <a:buFont typeface="Arial" panose="020B0604020202020204" pitchFamily="34" charset="0"/>
              <a:buChar char="•"/>
            </a:pPr>
            <a:r>
              <a:rPr lang="en-US" dirty="0"/>
              <a:t>We have built in time at several points and at the end for questions and discussion. </a:t>
            </a:r>
          </a:p>
          <a:p>
            <a:pPr marL="171450" indent="-171450">
              <a:buFont typeface="Arial" panose="020B0604020202020204" pitchFamily="34" charset="0"/>
              <a:buChar char="•"/>
            </a:pPr>
            <a:r>
              <a:rPr lang="en-US" dirty="0"/>
              <a:t>The questions we address here and any we do not get to will be posted and available from the NNLM.gov website following this webinar.</a:t>
            </a:r>
          </a:p>
        </p:txBody>
      </p:sp>
      <p:sp>
        <p:nvSpPr>
          <p:cNvPr id="4" name="Slide Number Placeholder 3"/>
          <p:cNvSpPr>
            <a:spLocks noGrp="1"/>
          </p:cNvSpPr>
          <p:nvPr>
            <p:ph type="sldNum" sz="quarter" idx="5"/>
          </p:nvPr>
        </p:nvSpPr>
        <p:spPr/>
        <p:txBody>
          <a:bodyPr/>
          <a:lstStyle/>
          <a:p>
            <a:fld id="{9153DB17-F11D-B843-A44D-E9BD8B786639}" type="slidenum">
              <a:rPr lang="en-US" smtClean="0"/>
              <a:t>1</a:t>
            </a:fld>
            <a:endParaRPr lang="en-US" dirty="0"/>
          </a:p>
        </p:txBody>
      </p:sp>
    </p:spTree>
    <p:extLst>
      <p:ext uri="{BB962C8B-B14F-4D97-AF65-F5344CB8AC3E}">
        <p14:creationId xmlns:p14="http://schemas.microsoft.com/office/powerpoint/2010/main" val="354654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last key ingredient in a successful, relevant, resilient NNLM is the team from NLM. Working in concert with NLM Extramural programs, the </a:t>
            </a:r>
            <a:r>
              <a:rPr lang="en-US" sz="1200" kern="1200" dirty="0">
                <a:solidFill>
                  <a:schemeClr val="tx1"/>
                </a:solidFill>
                <a:effectLst/>
                <a:latin typeface="+mn-lt"/>
                <a:ea typeface="+mn-ea"/>
                <a:cs typeface="+mn-cs"/>
              </a:rPr>
              <a:t>National Library of Medicine (NLM) Office of Engagement and Training (OET) </a:t>
            </a:r>
            <a:r>
              <a:rPr lang="en-US" sz="1200" b="0" i="0" kern="1200" dirty="0">
                <a:solidFill>
                  <a:schemeClr val="tx1"/>
                </a:solidFill>
                <a:effectLst/>
                <a:latin typeface="+mn-lt"/>
                <a:ea typeface="+mn-ea"/>
                <a:cs typeface="+mn-cs"/>
              </a:rPr>
              <a:t>coordinates the Network. This means that staff in the office work closely, day-to-day with NNLM grantees to carry out the program.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NLM OET </a:t>
            </a:r>
            <a:r>
              <a:rPr lang="en-US" sz="1200" kern="1200" dirty="0">
                <a:solidFill>
                  <a:schemeClr val="tx1"/>
                </a:solidFill>
                <a:effectLst/>
                <a:latin typeface="+mn-lt"/>
                <a:ea typeface="+mn-ea"/>
                <a:cs typeface="+mn-cs"/>
              </a:rPr>
              <a:t>is comprised of professionals with background in library and information science, social sciences, communication and public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office serves as a conduit linking NLM and NIH biomedical and health information to their users, nationally and internationally. existing and new audiences for health information. In its efforts, OET emphasizes reaching and engaging underserved and underrepresented populations and communities, as well as professionals who serve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my last set of slides, I will highlight selected accomplishments of the current NNLM to, I hope, illustrate the results of the effective work of the national and regional programs of the NNLM.</a:t>
            </a:r>
          </a:p>
        </p:txBody>
      </p:sp>
      <p:sp>
        <p:nvSpPr>
          <p:cNvPr id="4" name="Slide Number Placeholder 3"/>
          <p:cNvSpPr>
            <a:spLocks noGrp="1"/>
          </p:cNvSpPr>
          <p:nvPr>
            <p:ph type="sldNum" sz="quarter" idx="5"/>
          </p:nvPr>
        </p:nvSpPr>
        <p:spPr/>
        <p:txBody>
          <a:bodyPr/>
          <a:lstStyle/>
          <a:p>
            <a:fld id="{9153DB17-F11D-B843-A44D-E9BD8B786639}" type="slidenum">
              <a:rPr lang="en-US" smtClean="0"/>
              <a:t>10</a:t>
            </a:fld>
            <a:endParaRPr lang="en-US" dirty="0"/>
          </a:p>
        </p:txBody>
      </p:sp>
    </p:spTree>
    <p:extLst>
      <p:ext uri="{BB962C8B-B14F-4D97-AF65-F5344CB8AC3E}">
        <p14:creationId xmlns:p14="http://schemas.microsoft.com/office/powerpoint/2010/main" val="169343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a grant!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 look to nnlm.gov!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Focus on data!</a:t>
            </a:r>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11</a:t>
            </a:fld>
            <a:endParaRPr lang="en-US" dirty="0"/>
          </a:p>
        </p:txBody>
      </p:sp>
    </p:spTree>
    <p:extLst>
      <p:ext uri="{BB962C8B-B14F-4D97-AF65-F5344CB8AC3E}">
        <p14:creationId xmlns:p14="http://schemas.microsoft.com/office/powerpoint/2010/main" val="404033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RDM101 &amp; 102</a:t>
            </a:r>
          </a:p>
          <a:p>
            <a:endParaRPr lang="en-US" dirty="0"/>
          </a:p>
          <a:p>
            <a:r>
              <a:rPr lang="en-US" dirty="0"/>
              <a:t>First for NNLM -- All of Us partnership, approximately $21.7M </a:t>
            </a:r>
            <a:r>
              <a:rPr lang="en-US" i="1" dirty="0"/>
              <a:t>additional dollars added to NNLM program over 4 years. </a:t>
            </a:r>
            <a:r>
              <a:rPr lang="en-US" i="0" dirty="0"/>
              <a:t>This partnership was possible through the efforts to restart a partnership with the Public Library Association by one of our regions, which, in turn, became a national initiative.  For the 2021-26 cycle, we hope to replicate the funded partnership with </a:t>
            </a:r>
            <a:r>
              <a:rPr lang="en-US" i="1" dirty="0"/>
              <a:t>All of Us </a:t>
            </a:r>
            <a:r>
              <a:rPr lang="en-US" i="0" dirty="0"/>
              <a:t>to other areas of NIH. </a:t>
            </a:r>
          </a:p>
          <a:p>
            <a:endParaRPr lang="en-US" i="0" dirty="0"/>
          </a:p>
          <a:p>
            <a:r>
              <a:rPr lang="en-US" sz="1200" kern="1200" dirty="0">
                <a:solidFill>
                  <a:schemeClr val="tx1"/>
                </a:solidFill>
                <a:effectLst/>
                <a:latin typeface="+mn-lt"/>
                <a:ea typeface="+mn-ea"/>
                <a:cs typeface="+mn-cs"/>
              </a:rPr>
              <a:t>In the past 4 years the NNLM has partnered with the </a:t>
            </a:r>
            <a:r>
              <a:rPr lang="en-US" sz="1200" i="1" kern="1200" dirty="0">
                <a:solidFill>
                  <a:schemeClr val="tx1"/>
                </a:solidFill>
                <a:effectLst/>
                <a:latin typeface="+mn-lt"/>
                <a:ea typeface="+mn-ea"/>
                <a:cs typeface="+mn-cs"/>
              </a:rPr>
              <a:t>All of Us</a:t>
            </a:r>
            <a:r>
              <a:rPr lang="en-US" sz="1200" kern="1200" dirty="0">
                <a:solidFill>
                  <a:schemeClr val="tx1"/>
                </a:solidFill>
                <a:effectLst/>
                <a:latin typeface="+mn-lt"/>
                <a:ea typeface="+mn-ea"/>
                <a:cs typeface="+mn-cs"/>
              </a:rPr>
              <a:t> Research Program in their community engagement, education, and training efforts. This partnership has resulted in considerable benefits to both partners. For the </a:t>
            </a:r>
            <a:r>
              <a:rPr lang="en-US" sz="1200" i="1" kern="1200" dirty="0">
                <a:solidFill>
                  <a:schemeClr val="tx1"/>
                </a:solidFill>
                <a:effectLst/>
                <a:latin typeface="+mn-lt"/>
                <a:ea typeface="+mn-ea"/>
                <a:cs typeface="+mn-cs"/>
              </a:rPr>
              <a:t>All of Us</a:t>
            </a:r>
            <a:r>
              <a:rPr lang="en-US" sz="1200" kern="1200" dirty="0">
                <a:solidFill>
                  <a:schemeClr val="tx1"/>
                </a:solidFill>
                <a:effectLst/>
                <a:latin typeface="+mn-lt"/>
                <a:ea typeface="+mn-ea"/>
                <a:cs typeface="+mn-cs"/>
              </a:rPr>
              <a:t> Research program the NNLM provides a national coordinating </a:t>
            </a:r>
            <a:r>
              <a:rPr lang="en-US" sz="1200" u="sng" kern="1200" dirty="0">
                <a:solidFill>
                  <a:schemeClr val="tx1"/>
                </a:solidFill>
                <a:effectLst/>
                <a:latin typeface="+mn-lt"/>
                <a:ea typeface="+mn-ea"/>
                <a:cs typeface="+mn-cs"/>
                <a:hlinkClick r:id="rId3"/>
              </a:rPr>
              <a:t>Center for Community Engagement</a:t>
            </a:r>
            <a:r>
              <a:rPr lang="en-US" sz="1200" kern="1200" dirty="0">
                <a:solidFill>
                  <a:schemeClr val="tx1"/>
                </a:solidFill>
                <a:effectLst/>
                <a:latin typeface="+mn-lt"/>
                <a:ea typeface="+mn-ea"/>
                <a:cs typeface="+mn-cs"/>
              </a:rPr>
              <a:t> and a national </a:t>
            </a:r>
            <a:r>
              <a:rPr lang="en-US" sz="1200" u="sng" kern="1200" dirty="0">
                <a:solidFill>
                  <a:schemeClr val="tx1"/>
                </a:solidFill>
                <a:effectLst/>
                <a:latin typeface="+mn-lt"/>
                <a:ea typeface="+mn-ea"/>
                <a:cs typeface="+mn-cs"/>
                <a:hlinkClick r:id="rId4"/>
              </a:rPr>
              <a:t>Training and Education Center</a:t>
            </a:r>
            <a:r>
              <a:rPr lang="en-US" sz="1200" kern="1200" dirty="0">
                <a:solidFill>
                  <a:schemeClr val="tx1"/>
                </a:solidFill>
                <a:effectLst/>
                <a:latin typeface="+mn-lt"/>
                <a:ea typeface="+mn-ea"/>
                <a:cs typeface="+mn-cs"/>
              </a:rPr>
              <a:t> for developing culturally and linguistically appropriate health information materials and training for the public and researchers. Training materials and approaches focus primarily on engaging digital strategies and have ranged from programs for citizen science to ethical and cultural practices for researchers.</a:t>
            </a:r>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12</a:t>
            </a:fld>
            <a:endParaRPr lang="en-US" dirty="0"/>
          </a:p>
        </p:txBody>
      </p:sp>
    </p:spTree>
    <p:extLst>
      <p:ext uri="{BB962C8B-B14F-4D97-AF65-F5344CB8AC3E}">
        <p14:creationId xmlns:p14="http://schemas.microsoft.com/office/powerpoint/2010/main" val="9309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year 3 of the current cycle the accomplishments continued, ranging from </a:t>
            </a:r>
          </a:p>
          <a:p>
            <a:endParaRPr lang="en-US" dirty="0"/>
          </a:p>
          <a:p>
            <a:pPr marL="171450" indent="-171450">
              <a:buFont typeface="Arial" panose="020B0604020202020204" pitchFamily="34" charset="0"/>
              <a:buChar char="•"/>
            </a:pPr>
            <a:r>
              <a:rPr lang="en-US" sz="1200" u="none" dirty="0"/>
              <a:t>NNLM Pacific Northwest Region and New England Region co-sponsor and support</a:t>
            </a:r>
            <a:r>
              <a:rPr lang="en-US" sz="1200" u="none" baseline="0" dirty="0"/>
              <a:t> the 2017 Comics and Medicine conference: https://www.graphicmedicine.org/2017-seattle-conference/</a:t>
            </a:r>
          </a:p>
          <a:p>
            <a:pPr marL="171450" indent="-171450">
              <a:buFont typeface="Arial" panose="020B0604020202020204" pitchFamily="34" charset="0"/>
              <a:buChar char="•"/>
            </a:pPr>
            <a:r>
              <a:rPr lang="en-US" sz="1200" u="none" dirty="0"/>
              <a:t>NNLM South Central Region</a:t>
            </a:r>
            <a:r>
              <a:rPr lang="en-US" sz="1200" u="none" baseline="0" dirty="0"/>
              <a:t> providing Hurricane Relief Support; NNLM SEA also contributed to ALA’s Disaster Relief Fund to support Libraries in PR and USVI</a:t>
            </a:r>
          </a:p>
          <a:p>
            <a:pPr marL="171450" indent="-171450">
              <a:buFont typeface="Arial" panose="020B0604020202020204" pitchFamily="34" charset="0"/>
              <a:buChar char="•"/>
            </a:pPr>
            <a:r>
              <a:rPr lang="en-US" sz="1200" u="none" baseline="0" dirty="0"/>
              <a:t>More visual NNLM data: https://nnlm.gov/about and https://public.tableau.com/profile/national.network.of.libraries.of.medicine#!/</a:t>
            </a:r>
          </a:p>
          <a:p>
            <a:pPr marL="171450" indent="-171450">
              <a:buFont typeface="Arial" panose="020B0604020202020204" pitchFamily="34" charset="0"/>
              <a:buChar char="•"/>
            </a:pPr>
            <a:r>
              <a:rPr lang="en-US" sz="1200" u="none" baseline="0" dirty="0"/>
              <a:t>#CiteNLM2018 Wikipedia Edit-a-thon: https://nnlm.gov/wiki and https://infocus.nlm.nih.gov/2018/04/10/getting-it-right-on-rare-diseases-the-national-network-of-libraries-of-medicines-first-citenlm2018-edit-a-thon-on-april-17/</a:t>
            </a:r>
          </a:p>
          <a:p>
            <a:pPr marL="0" indent="0">
              <a:buFont typeface="Arial" panose="020B0604020202020204" pitchFamily="34" charset="0"/>
              <a:buNone/>
            </a:pPr>
            <a:r>
              <a:rPr lang="en-US" sz="1200" u="none" baseline="0" dirty="0"/>
              <a:t>Training stats:</a:t>
            </a:r>
          </a:p>
          <a:p>
            <a:r>
              <a:rPr lang="en-US" dirty="0"/>
              <a:t>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20167 registrants for 261 class instances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5 classes offered (by registration)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7/25/2018</a:t>
            </a:r>
            <a:r>
              <a:rPr lang="en-US" dirty="0"/>
              <a:t> </a:t>
            </a:r>
            <a:r>
              <a:rPr lang="en-US" sz="1200" b="0" i="0" u="none" strike="noStrike" kern="1200" dirty="0">
                <a:solidFill>
                  <a:schemeClr val="tx1"/>
                </a:solidFill>
                <a:effectLst/>
                <a:latin typeface="+mn-lt"/>
                <a:ea typeface="+mn-ea"/>
                <a:cs typeface="+mn-cs"/>
              </a:rPr>
              <a:t>DOCLINE </a:t>
            </a:r>
            <a:r>
              <a:rPr lang="en-US" sz="1200" b="0" i="0" u="none" strike="noStrike" kern="1200" dirty="0" err="1">
                <a:solidFill>
                  <a:schemeClr val="tx1"/>
                </a:solidFill>
                <a:effectLst/>
                <a:latin typeface="+mn-lt"/>
                <a:ea typeface="+mn-ea"/>
                <a:cs typeface="+mn-cs"/>
              </a:rPr>
              <a:t>Talkline</a:t>
            </a:r>
            <a:r>
              <a:rPr lang="en-US" sz="1200" b="0" i="0" u="none" strike="noStrike" kern="1200" dirty="0">
                <a:solidFill>
                  <a:schemeClr val="tx1"/>
                </a:solidFill>
                <a:effectLst/>
                <a:latin typeface="+mn-lt"/>
                <a:ea typeface="+mn-ea"/>
                <a:cs typeface="+mn-cs"/>
              </a:rPr>
              <a:t>: Introducing DOCLINE 6.0</a:t>
            </a:r>
            <a:r>
              <a:rPr lang="en-US" dirty="0"/>
              <a:t> </a:t>
            </a:r>
            <a:r>
              <a:rPr lang="en-US" sz="1200" b="0" i="0" u="none" strike="noStrike" kern="1200" dirty="0">
                <a:solidFill>
                  <a:schemeClr val="tx1"/>
                </a:solidFill>
                <a:effectLst/>
                <a:latin typeface="+mn-lt"/>
                <a:ea typeface="+mn-ea"/>
                <a:cs typeface="+mn-cs"/>
              </a:rPr>
              <a:t>630</a:t>
            </a:r>
            <a:r>
              <a:rPr lang="en-US" dirty="0"/>
              <a:t> </a:t>
            </a:r>
            <a:r>
              <a:rPr lang="en-US" sz="1200" b="0" i="0" u="none" strike="noStrike" kern="1200" dirty="0">
                <a:solidFill>
                  <a:schemeClr val="tx1"/>
                </a:solidFill>
                <a:effectLst/>
                <a:latin typeface="+mn-lt"/>
                <a:ea typeface="+mn-ea"/>
                <a:cs typeface="+mn-cs"/>
              </a:rPr>
              <a:t>NDCO</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2/28/2019</a:t>
            </a:r>
            <a:r>
              <a:rPr lang="en-US" dirty="0"/>
              <a:t> </a:t>
            </a:r>
            <a:r>
              <a:rPr lang="en-US" sz="1200" b="0" i="0" u="none" strike="noStrike" kern="1200" dirty="0">
                <a:solidFill>
                  <a:schemeClr val="tx1"/>
                </a:solidFill>
                <a:effectLst/>
                <a:latin typeface="+mn-lt"/>
                <a:ea typeface="+mn-ea"/>
                <a:cs typeface="+mn-cs"/>
              </a:rPr>
              <a:t>Health Statistics on the Web</a:t>
            </a:r>
            <a:r>
              <a:rPr lang="en-US" dirty="0"/>
              <a:t> </a:t>
            </a:r>
            <a:r>
              <a:rPr lang="en-US" sz="1200" b="0" i="0" u="none" strike="noStrike" kern="1200" dirty="0">
                <a:solidFill>
                  <a:schemeClr val="tx1"/>
                </a:solidFill>
                <a:effectLst/>
                <a:latin typeface="+mn-lt"/>
                <a:ea typeface="+mn-ea"/>
                <a:cs typeface="+mn-cs"/>
              </a:rPr>
              <a:t>468</a:t>
            </a:r>
            <a:r>
              <a:rPr lang="en-US" dirty="0"/>
              <a:t> </a:t>
            </a:r>
            <a:r>
              <a:rPr lang="en-US" sz="1200" b="0" i="0" u="none" strike="noStrike" kern="1200" dirty="0">
                <a:solidFill>
                  <a:schemeClr val="tx1"/>
                </a:solidFill>
                <a:effectLst/>
                <a:latin typeface="+mn-lt"/>
                <a:ea typeface="+mn-ea"/>
                <a:cs typeface="+mn-cs"/>
              </a:rPr>
              <a:t>MAR</a:t>
            </a:r>
            <a:r>
              <a:rPr lang="en-US" dirty="0"/>
              <a:t> </a:t>
            </a:r>
            <a:r>
              <a:rPr lang="en-US" sz="1200" b="0" i="0" u="none" strike="noStrike" kern="1200" dirty="0">
                <a:solidFill>
                  <a:schemeClr val="tx1"/>
                </a:solidFill>
                <a:effectLst/>
                <a:latin typeface="+mn-lt"/>
                <a:ea typeface="+mn-ea"/>
                <a:cs typeface="+mn-cs"/>
              </a:rPr>
              <a:t>4/10/2019</a:t>
            </a:r>
            <a:r>
              <a:rPr lang="en-US" dirty="0"/>
              <a:t> </a:t>
            </a:r>
            <a:r>
              <a:rPr lang="en-US" sz="1200" b="0" i="0" u="none" strike="noStrike" kern="1200" dirty="0">
                <a:solidFill>
                  <a:schemeClr val="tx1"/>
                </a:solidFill>
                <a:effectLst/>
                <a:latin typeface="+mn-lt"/>
                <a:ea typeface="+mn-ea"/>
                <a:cs typeface="+mn-cs"/>
              </a:rPr>
              <a:t>DOCLINE </a:t>
            </a:r>
            <a:r>
              <a:rPr lang="en-US" sz="1200" b="0" i="0" u="none" strike="noStrike" kern="1200" dirty="0" err="1">
                <a:solidFill>
                  <a:schemeClr val="tx1"/>
                </a:solidFill>
                <a:effectLst/>
                <a:latin typeface="+mn-lt"/>
                <a:ea typeface="+mn-ea"/>
                <a:cs typeface="+mn-cs"/>
              </a:rPr>
              <a:t>Talkline</a:t>
            </a:r>
            <a:r>
              <a:rPr lang="en-US" sz="1200" b="0" i="0" u="none" strike="noStrike" kern="1200" dirty="0">
                <a:solidFill>
                  <a:schemeClr val="tx1"/>
                </a:solidFill>
                <a:effectLst/>
                <a:latin typeface="+mn-lt"/>
                <a:ea typeface="+mn-ea"/>
                <a:cs typeface="+mn-cs"/>
              </a:rPr>
              <a:t>: What's New?</a:t>
            </a:r>
            <a:r>
              <a:rPr lang="en-US" dirty="0"/>
              <a:t> </a:t>
            </a:r>
            <a:r>
              <a:rPr lang="en-US" sz="1200" b="0" i="0" u="none" strike="noStrike" kern="1200" dirty="0">
                <a:solidFill>
                  <a:schemeClr val="tx1"/>
                </a:solidFill>
                <a:effectLst/>
                <a:latin typeface="+mn-lt"/>
                <a:ea typeface="+mn-ea"/>
                <a:cs typeface="+mn-cs"/>
              </a:rPr>
              <a:t>412</a:t>
            </a:r>
            <a:r>
              <a:rPr lang="en-US" dirty="0"/>
              <a:t> </a:t>
            </a:r>
            <a:r>
              <a:rPr lang="en-US" sz="1200" b="0" i="0" u="none" strike="noStrike" kern="1200" dirty="0">
                <a:solidFill>
                  <a:schemeClr val="tx1"/>
                </a:solidFill>
                <a:effectLst/>
                <a:latin typeface="+mn-lt"/>
                <a:ea typeface="+mn-ea"/>
                <a:cs typeface="+mn-cs"/>
              </a:rPr>
              <a:t>NDCO</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1/11/2019</a:t>
            </a:r>
            <a:r>
              <a:rPr lang="en-US" dirty="0"/>
              <a:t> </a:t>
            </a:r>
            <a:r>
              <a:rPr lang="en-US" sz="1200" b="0" i="0" u="none" strike="noStrike" kern="1200" dirty="0" err="1">
                <a:solidFill>
                  <a:schemeClr val="tx1"/>
                </a:solidFill>
                <a:effectLst/>
                <a:latin typeface="+mn-lt"/>
                <a:ea typeface="+mn-ea"/>
                <a:cs typeface="+mn-cs"/>
              </a:rPr>
              <a:t>MeSH</a:t>
            </a:r>
            <a:r>
              <a:rPr lang="en-US" sz="1200" b="0" i="0" u="none" strike="noStrike" kern="1200" dirty="0">
                <a:solidFill>
                  <a:schemeClr val="tx1"/>
                </a:solidFill>
                <a:effectLst/>
                <a:latin typeface="+mn-lt"/>
                <a:ea typeface="+mn-ea"/>
                <a:cs typeface="+mn-cs"/>
              </a:rPr>
              <a:t> Changes and PubMed Searching</a:t>
            </a:r>
            <a:r>
              <a:rPr lang="en-US" dirty="0"/>
              <a:t> </a:t>
            </a:r>
            <a:r>
              <a:rPr lang="en-US" sz="1200" b="0" i="0" u="none" strike="noStrike" kern="1200" dirty="0">
                <a:solidFill>
                  <a:schemeClr val="tx1"/>
                </a:solidFill>
                <a:effectLst/>
                <a:latin typeface="+mn-lt"/>
                <a:ea typeface="+mn-ea"/>
                <a:cs typeface="+mn-cs"/>
              </a:rPr>
              <a:t>389</a:t>
            </a:r>
            <a:r>
              <a:rPr lang="en-US" dirty="0"/>
              <a:t> </a:t>
            </a:r>
            <a:r>
              <a:rPr lang="en-US" sz="1200" b="0" i="0" u="none" strike="noStrike" kern="1200" dirty="0">
                <a:solidFill>
                  <a:schemeClr val="tx1"/>
                </a:solidFill>
                <a:effectLst/>
                <a:latin typeface="+mn-lt"/>
                <a:ea typeface="+mn-ea"/>
                <a:cs typeface="+mn-cs"/>
              </a:rPr>
              <a:t>National</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1/4/2019</a:t>
            </a:r>
            <a:r>
              <a:rPr lang="en-US" dirty="0"/>
              <a:t> </a:t>
            </a:r>
            <a:r>
              <a:rPr lang="en-US" sz="1200" b="0" i="0" u="none" strike="noStrike" kern="1200" dirty="0">
                <a:solidFill>
                  <a:schemeClr val="tx1"/>
                </a:solidFill>
                <a:effectLst/>
                <a:latin typeface="+mn-lt"/>
                <a:ea typeface="+mn-ea"/>
                <a:cs typeface="+mn-cs"/>
              </a:rPr>
              <a:t>2019 </a:t>
            </a:r>
            <a:r>
              <a:rPr lang="en-US" sz="1200" b="0" i="0" u="none" strike="noStrike" kern="1200" dirty="0" err="1">
                <a:solidFill>
                  <a:schemeClr val="tx1"/>
                </a:solidFill>
                <a:effectLst/>
                <a:latin typeface="+mn-lt"/>
                <a:ea typeface="+mn-ea"/>
                <a:cs typeface="+mn-cs"/>
              </a:rPr>
              <a:t>MeSH</a:t>
            </a:r>
            <a:r>
              <a:rPr lang="en-US" sz="1200" b="0" i="0" u="none" strike="noStrike" kern="1200" dirty="0">
                <a:solidFill>
                  <a:schemeClr val="tx1"/>
                </a:solidFill>
                <a:effectLst/>
                <a:latin typeface="+mn-lt"/>
                <a:ea typeface="+mn-ea"/>
                <a:cs typeface="+mn-cs"/>
              </a:rPr>
              <a:t> Highlights</a:t>
            </a:r>
            <a:r>
              <a:rPr lang="en-US" dirty="0"/>
              <a:t> </a:t>
            </a:r>
            <a:r>
              <a:rPr lang="en-US" sz="1200" b="0" i="0" u="none" strike="noStrike" kern="1200" dirty="0">
                <a:solidFill>
                  <a:schemeClr val="tx1"/>
                </a:solidFill>
                <a:effectLst/>
                <a:latin typeface="+mn-lt"/>
                <a:ea typeface="+mn-ea"/>
                <a:cs typeface="+mn-cs"/>
              </a:rPr>
              <a:t>337</a:t>
            </a:r>
            <a:r>
              <a:rPr lang="en-US" dirty="0"/>
              <a:t> </a:t>
            </a:r>
            <a:r>
              <a:rPr lang="en-US" sz="1200" b="0" i="0" u="none" strike="noStrike" kern="1200" dirty="0">
                <a:solidFill>
                  <a:schemeClr val="tx1"/>
                </a:solidFill>
                <a:effectLst/>
                <a:latin typeface="+mn-lt"/>
                <a:ea typeface="+mn-ea"/>
                <a:cs typeface="+mn-cs"/>
              </a:rPr>
              <a:t>National</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1/23/2019</a:t>
            </a:r>
            <a:r>
              <a:rPr lang="en-US" dirty="0"/>
              <a:t> </a:t>
            </a:r>
            <a:r>
              <a:rPr lang="en-US" sz="1200" b="0" i="0" u="none" strike="noStrike" kern="1200" dirty="0">
                <a:solidFill>
                  <a:schemeClr val="tx1"/>
                </a:solidFill>
                <a:effectLst/>
                <a:latin typeface="+mn-lt"/>
                <a:ea typeface="+mn-ea"/>
                <a:cs typeface="+mn-cs"/>
              </a:rPr>
              <a:t>From Problem to Prevention: Evidence-Based Public Health</a:t>
            </a:r>
            <a:r>
              <a:rPr lang="en-US" dirty="0"/>
              <a:t> </a:t>
            </a:r>
            <a:r>
              <a:rPr lang="en-US" sz="1200" b="0" i="0" u="none" strike="noStrike" kern="1200" dirty="0">
                <a:solidFill>
                  <a:schemeClr val="tx1"/>
                </a:solidFill>
                <a:effectLst/>
                <a:latin typeface="+mn-lt"/>
                <a:ea typeface="+mn-ea"/>
                <a:cs typeface="+mn-cs"/>
              </a:rPr>
              <a:t>306</a:t>
            </a:r>
            <a:r>
              <a:rPr lang="en-US" dirty="0"/>
              <a:t> </a:t>
            </a:r>
            <a:r>
              <a:rPr lang="en-US" sz="1200" b="0" i="0" u="none" strike="noStrike" kern="1200" dirty="0">
                <a:solidFill>
                  <a:schemeClr val="tx1"/>
                </a:solidFill>
                <a:effectLst/>
                <a:latin typeface="+mn-lt"/>
                <a:ea typeface="+mn-ea"/>
                <a:cs typeface="+mn-cs"/>
              </a:rPr>
              <a:t>MAR</a:t>
            </a:r>
            <a:r>
              <a:rPr lang="en-US" dirty="0"/>
              <a:t> </a:t>
            </a:r>
          </a:p>
          <a:p>
            <a:endParaRPr lang="en-US" dirty="0"/>
          </a:p>
          <a:p>
            <a:r>
              <a:rPr lang="en-US" dirty="0"/>
              <a:t>April 2019 NNLM Training Stats:</a:t>
            </a:r>
          </a:p>
          <a:p>
            <a:pPr marL="171450" indent="-171450">
              <a:buFont typeface="Arial" panose="020B0604020202020204" pitchFamily="34" charset="0"/>
              <a:buChar char="•"/>
            </a:pPr>
            <a:r>
              <a:rPr lang="en-US" dirty="0"/>
              <a:t>27 classes offered</a:t>
            </a:r>
          </a:p>
          <a:p>
            <a:pPr marL="171450" indent="-171450">
              <a:buFont typeface="Arial" panose="020B0604020202020204" pitchFamily="34" charset="0"/>
              <a:buChar char="•"/>
            </a:pPr>
            <a:r>
              <a:rPr lang="en-US" dirty="0"/>
              <a:t>2860 registrants</a:t>
            </a:r>
          </a:p>
          <a:p>
            <a:pPr marL="171450" indent="-171450">
              <a:buFont typeface="Arial" panose="020B0604020202020204" pitchFamily="34" charset="0"/>
              <a:buChar char="•"/>
            </a:pPr>
            <a:r>
              <a:rPr lang="en-US" dirty="0"/>
              <a:t>824 training evaluations completed</a:t>
            </a:r>
          </a:p>
          <a:p>
            <a:pPr marL="171450" indent="-171450">
              <a:buFont typeface="Arial" panose="020B0604020202020204" pitchFamily="34" charset="0"/>
              <a:buChar char="•"/>
            </a:pPr>
            <a:r>
              <a:rPr lang="en-US" dirty="0"/>
              <a:t>85% learned a new skill</a:t>
            </a:r>
          </a:p>
          <a:p>
            <a:pPr marL="171450" indent="-171450">
              <a:buFont typeface="Arial" panose="020B0604020202020204" pitchFamily="34" charset="0"/>
              <a:buChar char="•"/>
            </a:pPr>
            <a:endParaRPr lang="en-US" u="none" dirty="0"/>
          </a:p>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13</a:t>
            </a:fld>
            <a:endParaRPr lang="en-US"/>
          </a:p>
        </p:txBody>
      </p:sp>
    </p:spTree>
    <p:extLst>
      <p:ext uri="{BB962C8B-B14F-4D97-AF65-F5344CB8AC3E}">
        <p14:creationId xmlns:p14="http://schemas.microsoft.com/office/powerpoint/2010/main" val="189704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ctr">
              <a:lnSpc>
                <a:spcPct val="90000"/>
              </a:lnSpc>
              <a:buClr>
                <a:schemeClr val="accent1">
                  <a:lumMod val="75000"/>
                </a:schemeClr>
              </a:buClr>
              <a:buFont typeface="Arial" panose="020B0604020202020204" pitchFamily="34" charset="0"/>
              <a:buNone/>
            </a:pPr>
            <a:r>
              <a:rPr lang="en-US" sz="1200" b="0" dirty="0"/>
              <a:t>In the most recent concluded budget year, successes continued. As mentioned earlier, NNLM funded 342 projects. Over $5.1M in funding was dispersed to members and partners to develop and implement health information outreach and engagement projects. </a:t>
            </a:r>
          </a:p>
          <a:p>
            <a:pPr marL="0" indent="0" defTabSz="914400" fontAlgn="ctr">
              <a:lnSpc>
                <a:spcPct val="90000"/>
              </a:lnSpc>
              <a:buClr>
                <a:schemeClr val="accent1">
                  <a:lumMod val="75000"/>
                </a:schemeClr>
              </a:buClr>
              <a:buFont typeface="Arial" panose="020B0604020202020204" pitchFamily="34" charset="0"/>
              <a:buNone/>
            </a:pPr>
            <a:endParaRPr lang="en-US" sz="1200" b="0" dirty="0"/>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b="0" dirty="0"/>
              <a:t>This past year also saw us adapt to the COVID-19 response. This resulted in a</a:t>
            </a:r>
            <a:r>
              <a:rPr lang="en-US" sz="1200" dirty="0"/>
              <a:t> 41% increase in pageviews and user sessions from the previous year. And our cl</a:t>
            </a:r>
            <a:r>
              <a:rPr lang="en-US" sz="1200" b="0" dirty="0"/>
              <a:t>ass with the </a:t>
            </a:r>
            <a:r>
              <a:rPr lang="en-US" sz="1200" dirty="0"/>
              <a:t>highest registration for the year: </a:t>
            </a:r>
            <a:r>
              <a:rPr lang="en-US" sz="1200" u="sng" dirty="0"/>
              <a:t>Putting the Self back in Self-Care: Wellness in the time of COVID-19</a:t>
            </a:r>
            <a:r>
              <a:rPr lang="en-US" sz="1200" dirty="0"/>
              <a:t> a</a:t>
            </a:r>
            <a:r>
              <a:rPr lang="en-US" dirty="0"/>
              <a:t>nd most watched video </a:t>
            </a:r>
            <a:r>
              <a:rPr lang="en-US" sz="1200" u="sng" dirty="0"/>
              <a:t>Providing Virtual Programming in a Health Crisis</a:t>
            </a:r>
            <a:r>
              <a:rPr lang="en-US" sz="1200" dirty="0"/>
              <a:t> (which had over 3,000 views in a 6-week period).</a:t>
            </a:r>
          </a:p>
          <a:p>
            <a:pPr marL="0" indent="0" defTabSz="914400" fontAlgn="ctr">
              <a:lnSpc>
                <a:spcPct val="90000"/>
              </a:lnSpc>
              <a:buClr>
                <a:schemeClr val="accent1">
                  <a:lumMod val="75000"/>
                </a:schemeClr>
              </a:buClr>
              <a:buFont typeface="Arial" panose="020B0604020202020204" pitchFamily="34" charset="0"/>
              <a:buNone/>
            </a:pPr>
            <a:endParaRPr lang="en-US" sz="1200" dirty="0"/>
          </a:p>
          <a:p>
            <a:pPr marL="0" indent="0" defTabSz="914400" fontAlgn="ctr">
              <a:lnSpc>
                <a:spcPct val="90000"/>
              </a:lnSpc>
              <a:buClr>
                <a:schemeClr val="accent1">
                  <a:lumMod val="75000"/>
                </a:schemeClr>
              </a:buClr>
              <a:buFont typeface="Arial" panose="020B0604020202020204" pitchFamily="34" charset="0"/>
              <a:buNone/>
            </a:pPr>
            <a:endParaRPr lang="en-US" sz="1200" b="0" dirty="0"/>
          </a:p>
          <a:p>
            <a:pPr marL="0" indent="0" defTabSz="914400" fontAlgn="ctr">
              <a:lnSpc>
                <a:spcPct val="90000"/>
              </a:lnSpc>
              <a:buClr>
                <a:schemeClr val="accent1">
                  <a:lumMod val="75000"/>
                </a:schemeClr>
              </a:buClr>
              <a:buFont typeface="Arial" panose="020B0604020202020204" pitchFamily="34" charset="0"/>
              <a:buNone/>
            </a:pPr>
            <a:endParaRPr lang="en-US" sz="1200" b="0" dirty="0"/>
          </a:p>
          <a:p>
            <a:pPr marL="0" indent="0" defTabSz="914400" fontAlgn="ctr">
              <a:lnSpc>
                <a:spcPct val="90000"/>
              </a:lnSpc>
              <a:buClr>
                <a:schemeClr val="accent1">
                  <a:lumMod val="75000"/>
                </a:schemeClr>
              </a:buClr>
              <a:buFont typeface="Arial" panose="020B0604020202020204" pitchFamily="34" charset="0"/>
              <a:buNone/>
            </a:pPr>
            <a:r>
              <a:rPr lang="en-US" sz="1200" b="1" dirty="0"/>
              <a:t>***</a:t>
            </a:r>
          </a:p>
          <a:p>
            <a:pPr marL="0" indent="0" defTabSz="914400" fontAlgn="ctr">
              <a:lnSpc>
                <a:spcPct val="90000"/>
              </a:lnSpc>
              <a:buClr>
                <a:schemeClr val="accent1">
                  <a:lumMod val="75000"/>
                </a:schemeClr>
              </a:buClr>
              <a:buFont typeface="Arial" panose="020B0604020202020204" pitchFamily="34" charset="0"/>
              <a:buNone/>
            </a:pPr>
            <a:r>
              <a:rPr lang="en-US" sz="1200" b="1" dirty="0"/>
              <a:t>NNLM Funding and Activities Supported</a:t>
            </a:r>
          </a:p>
          <a:p>
            <a:pPr indent="-228600" defTabSz="914400" fontAlgn="ctr">
              <a:lnSpc>
                <a:spcPct val="90000"/>
              </a:lnSpc>
              <a:buClr>
                <a:schemeClr val="accent1">
                  <a:lumMod val="75000"/>
                </a:schemeClr>
              </a:buClr>
              <a:buFont typeface="Arial" panose="020B0604020202020204" pitchFamily="34" charset="0"/>
              <a:buChar char="•"/>
            </a:pPr>
            <a:r>
              <a:rPr lang="en-US" sz="1200" b="1" dirty="0"/>
              <a:t>342</a:t>
            </a:r>
            <a:r>
              <a:rPr lang="en-US" sz="1200" dirty="0"/>
              <a:t> projects funded*</a:t>
            </a:r>
          </a:p>
          <a:p>
            <a:pPr indent="-228600" defTabSz="914400" fontAlgn="ctr">
              <a:lnSpc>
                <a:spcPct val="90000"/>
              </a:lnSpc>
              <a:buClr>
                <a:schemeClr val="accent1">
                  <a:lumMod val="75000"/>
                </a:schemeClr>
              </a:buClr>
              <a:buFont typeface="Arial" panose="020B0604020202020204" pitchFamily="34" charset="0"/>
              <a:buChar char="•"/>
            </a:pPr>
            <a:r>
              <a:rPr lang="en-US" sz="1200" b="1" dirty="0"/>
              <a:t>1,513</a:t>
            </a:r>
            <a:r>
              <a:rPr lang="en-US" sz="1200" dirty="0"/>
              <a:t> subaward activities funded</a:t>
            </a:r>
          </a:p>
          <a:p>
            <a:pPr indent="-228600" defTabSz="914400" fontAlgn="ctr">
              <a:lnSpc>
                <a:spcPct val="90000"/>
              </a:lnSpc>
              <a:buClr>
                <a:schemeClr val="accent1">
                  <a:lumMod val="75000"/>
                </a:schemeClr>
              </a:buClr>
              <a:buFont typeface="Arial" panose="020B0604020202020204" pitchFamily="34" charset="0"/>
              <a:buChar char="•"/>
            </a:pPr>
            <a:r>
              <a:rPr lang="en-US" sz="1200" b="1" dirty="0"/>
              <a:t>560</a:t>
            </a:r>
            <a:r>
              <a:rPr lang="en-US" sz="1200" dirty="0"/>
              <a:t> cities or towns reached by funded activities**</a:t>
            </a:r>
          </a:p>
          <a:p>
            <a:pPr indent="-228600" defTabSz="914400" fontAlgn="ctr">
              <a:lnSpc>
                <a:spcPct val="90000"/>
              </a:lnSpc>
              <a:buClr>
                <a:schemeClr val="accent1">
                  <a:lumMod val="75000"/>
                </a:schemeClr>
              </a:buClr>
              <a:buFont typeface="Arial" panose="020B0604020202020204" pitchFamily="34" charset="0"/>
              <a:buChar char="•"/>
            </a:pPr>
            <a:r>
              <a:rPr lang="en-US" sz="1200" b="1" dirty="0"/>
              <a:t>$5,107,369</a:t>
            </a:r>
            <a:r>
              <a:rPr lang="en-US" sz="1200" dirty="0"/>
              <a:t> in funding awarded to projects.</a:t>
            </a:r>
          </a:p>
          <a:p>
            <a:pPr marL="0" indent="-228600" defTabSz="914400" fontAlgn="ctr">
              <a:lnSpc>
                <a:spcPct val="90000"/>
              </a:lnSpc>
              <a:buFont typeface="Arial" panose="020B0604020202020204" pitchFamily="34" charset="0"/>
              <a:buChar char="•"/>
            </a:pPr>
            <a:r>
              <a:rPr lang="en-US" sz="1200" i="1" dirty="0"/>
              <a:t>*projects that were awarded, completed, or in progress at any point during Year 4. Projects and activities are included regardless of whether they were impacted by COVID-19. </a:t>
            </a:r>
            <a:endParaRPr lang="en-US" sz="1200" dirty="0"/>
          </a:p>
          <a:p>
            <a:pPr marL="0" indent="0" defTabSz="914400" fontAlgn="ctr">
              <a:lnSpc>
                <a:spcPct val="90000"/>
              </a:lnSpc>
              <a:buFont typeface="Arial" panose="020B0604020202020204" pitchFamily="34" charset="0"/>
              <a:buNone/>
            </a:pPr>
            <a:r>
              <a:rPr lang="en-US" sz="1200" i="1" dirty="0"/>
              <a:t>**defined by zip code</a:t>
            </a:r>
            <a:endParaRPr lang="en-US" sz="1200" dirty="0"/>
          </a:p>
          <a:p>
            <a:endParaRPr lang="en-US" dirty="0"/>
          </a:p>
          <a:p>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Class with highest registration: </a:t>
            </a:r>
            <a:r>
              <a:rPr lang="en-US" sz="1200" u="sng" dirty="0"/>
              <a:t>Putting the Self back in Self-Care: Wellness in the time of COVID-19.</a:t>
            </a:r>
            <a:endParaRPr lang="en-US" dirty="0"/>
          </a:p>
          <a:p>
            <a:r>
              <a:rPr lang="en-US" dirty="0"/>
              <a:t>***</a:t>
            </a:r>
          </a:p>
          <a:p>
            <a:pPr marL="0" indent="0">
              <a:lnSpc>
                <a:spcPts val="2200"/>
              </a:lnSpc>
              <a:spcBef>
                <a:spcPts val="0"/>
              </a:spcBef>
              <a:buNone/>
            </a:pPr>
            <a:r>
              <a:rPr lang="en-US" sz="2400" b="1" dirty="0"/>
              <a:t>NNLM.gov Website Data</a:t>
            </a:r>
            <a:endParaRPr lang="en-US" sz="2400" dirty="0"/>
          </a:p>
          <a:p>
            <a:pPr marL="0" indent="0">
              <a:lnSpc>
                <a:spcPts val="2200"/>
              </a:lnSpc>
              <a:spcBef>
                <a:spcPts val="600"/>
              </a:spcBef>
              <a:buNone/>
            </a:pPr>
            <a:r>
              <a:rPr lang="en-US" sz="1800" dirty="0"/>
              <a:t>(1 May 2019 - 30 April 2020 compared to 1 May 2018 - 30  April 2019)</a:t>
            </a:r>
          </a:p>
          <a:p>
            <a:pPr>
              <a:lnSpc>
                <a:spcPts val="2200"/>
              </a:lnSpc>
              <a:spcBef>
                <a:spcPts val="0"/>
              </a:spcBef>
              <a:buClr>
                <a:schemeClr val="accent1">
                  <a:lumMod val="75000"/>
                </a:schemeClr>
              </a:buClr>
            </a:pPr>
            <a:r>
              <a:rPr lang="en-US" sz="1800" dirty="0"/>
              <a:t>A 41% increase in pageviews and user sessions from the previous year </a:t>
            </a:r>
            <a:br>
              <a:rPr lang="en-US" sz="1800" dirty="0"/>
            </a:br>
            <a:r>
              <a:rPr lang="en-US" sz="1800" dirty="0"/>
              <a:t>(1.5 million pageviews and 658,000 sessions during reporting period)</a:t>
            </a:r>
          </a:p>
          <a:p>
            <a:pPr>
              <a:lnSpc>
                <a:spcPts val="2200"/>
              </a:lnSpc>
              <a:spcBef>
                <a:spcPts val="0"/>
              </a:spcBef>
              <a:buClr>
                <a:schemeClr val="accent1">
                  <a:lumMod val="75000"/>
                </a:schemeClr>
              </a:buClr>
            </a:pPr>
            <a:r>
              <a:rPr lang="en-US" sz="1800" dirty="0"/>
              <a:t>Total users increased 67% (499,872 vs. 299,416 users)</a:t>
            </a:r>
          </a:p>
          <a:p>
            <a:pPr>
              <a:lnSpc>
                <a:spcPts val="2200"/>
              </a:lnSpc>
              <a:spcBef>
                <a:spcPts val="0"/>
              </a:spcBef>
              <a:buClr>
                <a:schemeClr val="accent1">
                  <a:lumMod val="75000"/>
                </a:schemeClr>
              </a:buClr>
            </a:pPr>
            <a:r>
              <a:rPr lang="en-US" sz="1800" dirty="0"/>
              <a:t>New users increased 68% (495,365 vs. 295,571 users</a:t>
            </a:r>
          </a:p>
          <a:p>
            <a:pPr>
              <a:lnSpc>
                <a:spcPts val="2200"/>
              </a:lnSpc>
              <a:spcBef>
                <a:spcPts val="0"/>
              </a:spcBef>
              <a:buClr>
                <a:schemeClr val="accent1">
                  <a:lumMod val="75000"/>
                </a:schemeClr>
              </a:buClr>
            </a:pPr>
            <a:r>
              <a:rPr lang="en-US" sz="1800" dirty="0"/>
              <a:t>Numbers of sessions increased 54% (658,262 vs. 427,465 sessions)</a:t>
            </a:r>
          </a:p>
          <a:p>
            <a:pPr>
              <a:lnSpc>
                <a:spcPts val="2200"/>
              </a:lnSpc>
              <a:spcBef>
                <a:spcPts val="0"/>
              </a:spcBef>
              <a:buClr>
                <a:schemeClr val="accent1">
                  <a:lumMod val="75000"/>
                </a:schemeClr>
              </a:buClr>
            </a:pPr>
            <a:r>
              <a:rPr lang="en-US" sz="1800" dirty="0"/>
              <a:t>Among 10 most viewed pages:</a:t>
            </a:r>
          </a:p>
          <a:p>
            <a:pPr lvl="1">
              <a:lnSpc>
                <a:spcPts val="2200"/>
              </a:lnSpc>
              <a:spcBef>
                <a:spcPts val="0"/>
              </a:spcBef>
              <a:buClr>
                <a:schemeClr val="accent1">
                  <a:lumMod val="75000"/>
                </a:schemeClr>
              </a:buClr>
            </a:pPr>
            <a:r>
              <a:rPr lang="en-US" sz="1800" u="sng" dirty="0"/>
              <a:t>Health Literacy</a:t>
            </a:r>
            <a:endParaRPr lang="en-US" sz="1800" dirty="0"/>
          </a:p>
          <a:p>
            <a:pPr lvl="1">
              <a:lnSpc>
                <a:spcPts val="2200"/>
              </a:lnSpc>
              <a:spcBef>
                <a:spcPts val="0"/>
              </a:spcBef>
              <a:buClr>
                <a:schemeClr val="accent1">
                  <a:lumMod val="75000"/>
                </a:schemeClr>
              </a:buClr>
            </a:pPr>
            <a:r>
              <a:rPr lang="en-US" sz="1800" u="sng" dirty="0"/>
              <a:t>Discover NNLM Training Opportunities</a:t>
            </a:r>
            <a:endParaRPr lang="en-US" sz="1800" dirty="0"/>
          </a:p>
          <a:p>
            <a:pPr lvl="1">
              <a:lnSpc>
                <a:spcPts val="2200"/>
              </a:lnSpc>
              <a:spcBef>
                <a:spcPts val="0"/>
              </a:spcBef>
              <a:buClr>
                <a:schemeClr val="accent1">
                  <a:lumMod val="75000"/>
                </a:schemeClr>
              </a:buClr>
            </a:pPr>
            <a:r>
              <a:rPr lang="en-US" sz="1800" dirty="0"/>
              <a:t>Free Materials</a:t>
            </a:r>
          </a:p>
          <a:p>
            <a:pPr lvl="1">
              <a:lnSpc>
                <a:spcPts val="2200"/>
              </a:lnSpc>
              <a:spcBef>
                <a:spcPts val="0"/>
              </a:spcBef>
              <a:buClr>
                <a:schemeClr val="accent1">
                  <a:lumMod val="75000"/>
                </a:schemeClr>
              </a:buClr>
            </a:pPr>
            <a:r>
              <a:rPr lang="en-US" sz="1800" u="sng" dirty="0"/>
              <a:t>Class Catalogue</a:t>
            </a:r>
            <a:endParaRPr lang="en-US" sz="1800" dirty="0"/>
          </a:p>
          <a:p>
            <a:pPr lvl="1">
              <a:lnSpc>
                <a:spcPts val="2200"/>
              </a:lnSpc>
              <a:spcBef>
                <a:spcPts val="0"/>
              </a:spcBef>
              <a:buClr>
                <a:schemeClr val="accent1">
                  <a:lumMod val="75000"/>
                </a:schemeClr>
              </a:buClr>
            </a:pPr>
            <a:r>
              <a:rPr lang="en-US" sz="1800" u="sng" dirty="0"/>
              <a:t>Evaluating Health Websites</a:t>
            </a:r>
            <a:r>
              <a:rPr lang="en-US" sz="1800" dirty="0"/>
              <a:t> </a:t>
            </a:r>
          </a:p>
          <a:p>
            <a:pPr>
              <a:lnSpc>
                <a:spcPts val="2200"/>
              </a:lnSpc>
              <a:spcBef>
                <a:spcPts val="0"/>
              </a:spcBef>
              <a:buClr>
                <a:schemeClr val="accent1">
                  <a:lumMod val="75000"/>
                </a:schemeClr>
              </a:buClr>
            </a:pPr>
            <a:r>
              <a:rPr lang="en-US" sz="1800" dirty="0"/>
              <a:t>Most watched video: </a:t>
            </a:r>
            <a:r>
              <a:rPr lang="en-US" sz="1800" u="sng" dirty="0"/>
              <a:t>Providing Virtual Programming in a Health Crisis</a:t>
            </a:r>
            <a:r>
              <a:rPr lang="en-US" sz="1800" dirty="0"/>
              <a:t> </a:t>
            </a:r>
            <a:br>
              <a:rPr lang="en-US" sz="1800" dirty="0"/>
            </a:br>
            <a:r>
              <a:rPr lang="en-US" sz="1800" dirty="0"/>
              <a:t>(over 3,000 views in a 6-week period).</a:t>
            </a:r>
          </a:p>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14</a:t>
            </a:fld>
            <a:endParaRPr lang="en-US"/>
          </a:p>
        </p:txBody>
      </p:sp>
    </p:spTree>
    <p:extLst>
      <p:ext uri="{BB962C8B-B14F-4D97-AF65-F5344CB8AC3E}">
        <p14:creationId xmlns:p14="http://schemas.microsoft.com/office/powerpoint/2010/main" val="10299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Web image: </a:t>
            </a:r>
            <a:r>
              <a:rPr lang="en-US" sz="1200" dirty="0">
                <a:hlinkClick r:id="rId3" tooltip="https://en.wikipedia.org/wiki/GNOME_Web"/>
              </a:rPr>
              <a:t>This Photo</a:t>
            </a:r>
            <a:r>
              <a:rPr lang="en-US" sz="1200" dirty="0"/>
              <a:t> by Unknown Author is licensed under </a:t>
            </a:r>
            <a:r>
              <a:rPr lang="en-US" sz="1200" dirty="0">
                <a:hlinkClick r:id="rId4" tooltip="https://creativecommons.org/licenses/by-sa/3.0/"/>
              </a:rPr>
              <a:t>CC BY-SA</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Email image: </a:t>
            </a:r>
            <a:r>
              <a:rPr lang="en-US" sz="1200" dirty="0">
                <a:hlinkClick r:id="rId5" tooltip="https://en.wikipedia.org/wiki/File:Email_Shiny_Icon.svg"/>
              </a:rPr>
              <a:t>This Photo</a:t>
            </a:r>
            <a:r>
              <a:rPr lang="en-US" sz="1200" dirty="0"/>
              <a:t> by Unknown Author is licensed under </a:t>
            </a:r>
            <a:r>
              <a:rPr lang="en-US" sz="1200" dirty="0">
                <a:hlinkClick r:id="rId4" tooltip="https://creativecommons.org/licenses/by-sa/3.0/"/>
              </a:rPr>
              <a:t>CC BY-SA</a:t>
            </a:r>
            <a:endParaRPr lang="en-US" sz="1200" dirty="0"/>
          </a:p>
          <a:p>
            <a:endParaRPr lang="en-US" dirty="0"/>
          </a:p>
          <a:p>
            <a:r>
              <a:rPr lang="en-US" dirty="0"/>
              <a:t>I hope this information has provided you with a sense of the NNLM program and our successes providing training, funding, and engagement opportunities over the past 5 years. </a:t>
            </a:r>
          </a:p>
          <a:p>
            <a:endParaRPr lang="en-US" dirty="0"/>
          </a:p>
          <a:p>
            <a:r>
              <a:rPr lang="en-US" dirty="0"/>
              <a:t>As I stated at the outset, this information and more is available on the NNLM organizational handbook and the nnlm.gov website. Please start there for information about the NNLM’s programs. If you have any further questions, there are emails on the NNLM organizational handbook and in the last slide of </a:t>
            </a:r>
            <a:r>
              <a:rPr lang="en-US"/>
              <a:t>this presentation to </a:t>
            </a:r>
            <a:r>
              <a:rPr lang="en-US" dirty="0"/>
              <a:t>which you can direct any information.</a:t>
            </a:r>
          </a:p>
          <a:p>
            <a:endParaRPr lang="en-US" dirty="0"/>
          </a:p>
          <a:p>
            <a:r>
              <a:rPr lang="en-US" dirty="0"/>
              <a:t>After a pause for any questions, I will hand it off to Dr. Alan VanBiervliet to talk about our goals for the next 5 years of the NNLM program, as outlined in the FOA. </a:t>
            </a:r>
          </a:p>
        </p:txBody>
      </p:sp>
      <p:sp>
        <p:nvSpPr>
          <p:cNvPr id="4" name="Slide Number Placeholder 3"/>
          <p:cNvSpPr>
            <a:spLocks noGrp="1"/>
          </p:cNvSpPr>
          <p:nvPr>
            <p:ph type="sldNum" sz="quarter" idx="5"/>
          </p:nvPr>
        </p:nvSpPr>
        <p:spPr/>
        <p:txBody>
          <a:bodyPr/>
          <a:lstStyle/>
          <a:p>
            <a:fld id="{9153DB17-F11D-B843-A44D-E9BD8B786639}" type="slidenum">
              <a:rPr lang="en-US" smtClean="0"/>
              <a:t>15</a:t>
            </a:fld>
            <a:endParaRPr lang="en-US"/>
          </a:p>
        </p:txBody>
      </p:sp>
    </p:spTree>
    <p:extLst>
      <p:ext uri="{BB962C8B-B14F-4D97-AF65-F5344CB8AC3E}">
        <p14:creationId xmlns:p14="http://schemas.microsoft.com/office/powerpoint/2010/main" val="261699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17</a:t>
            </a:fld>
            <a:endParaRPr lang="en-US"/>
          </a:p>
        </p:txBody>
      </p:sp>
    </p:spTree>
    <p:extLst>
      <p:ext uri="{BB962C8B-B14F-4D97-AF65-F5344CB8AC3E}">
        <p14:creationId xmlns:p14="http://schemas.microsoft.com/office/powerpoint/2010/main" val="982723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18</a:t>
            </a:fld>
            <a:endParaRPr lang="en-US"/>
          </a:p>
        </p:txBody>
      </p:sp>
    </p:spTree>
    <p:extLst>
      <p:ext uri="{BB962C8B-B14F-4D97-AF65-F5344CB8AC3E}">
        <p14:creationId xmlns:p14="http://schemas.microsoft.com/office/powerpoint/2010/main" val="3100230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 are not contracts and it is common that tasks are not performed exactly as written in the application. The aims however,  typically remain consistent. Grant Applications are written and submitted over 9 months or longer before funding begins and needs and technology often change during this time period. .So there are often changes in the methodology used to achieve the aims when the project begins. Also reviewers as well as NLM staff can recommend changes before awards. With the NNLM there is also the issue of coordinating your plans with the other awardees to create an effective national program. So be prepared for changes to occur. </a:t>
            </a:r>
          </a:p>
        </p:txBody>
      </p:sp>
      <p:sp>
        <p:nvSpPr>
          <p:cNvPr id="4" name="Slide Number Placeholder 3"/>
          <p:cNvSpPr>
            <a:spLocks noGrp="1"/>
          </p:cNvSpPr>
          <p:nvPr>
            <p:ph type="sldNum" sz="quarter" idx="5"/>
          </p:nvPr>
        </p:nvSpPr>
        <p:spPr/>
        <p:txBody>
          <a:bodyPr/>
          <a:lstStyle/>
          <a:p>
            <a:fld id="{9153DB17-F11D-B843-A44D-E9BD8B786639}" type="slidenum">
              <a:rPr lang="en-US" smtClean="0"/>
              <a:t>19</a:t>
            </a:fld>
            <a:endParaRPr lang="en-US"/>
          </a:p>
        </p:txBody>
      </p:sp>
    </p:spTree>
    <p:extLst>
      <p:ext uri="{BB962C8B-B14F-4D97-AF65-F5344CB8AC3E}">
        <p14:creationId xmlns:p14="http://schemas.microsoft.com/office/powerpoint/2010/main" val="77358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20</a:t>
            </a:fld>
            <a:endParaRPr lang="en-US"/>
          </a:p>
        </p:txBody>
      </p:sp>
    </p:spTree>
    <p:extLst>
      <p:ext uri="{BB962C8B-B14F-4D97-AF65-F5344CB8AC3E}">
        <p14:creationId xmlns:p14="http://schemas.microsoft.com/office/powerpoint/2010/main" val="201993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Introductions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you’ll only be hearing our voices, Alan, Mike, and I wanted to let you know who’s speaking to you!</a:t>
            </a:r>
          </a:p>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a:t>
            </a:fld>
            <a:endParaRPr lang="en-US"/>
          </a:p>
        </p:txBody>
      </p:sp>
    </p:spTree>
    <p:extLst>
      <p:ext uri="{BB962C8B-B14F-4D97-AF65-F5344CB8AC3E}">
        <p14:creationId xmlns:p14="http://schemas.microsoft.com/office/powerpoint/2010/main" val="120816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21</a:t>
            </a:fld>
            <a:endParaRPr lang="en-US"/>
          </a:p>
        </p:txBody>
      </p:sp>
    </p:spTree>
    <p:extLst>
      <p:ext uri="{BB962C8B-B14F-4D97-AF65-F5344CB8AC3E}">
        <p14:creationId xmlns:p14="http://schemas.microsoft.com/office/powerpoint/2010/main" val="743505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laid plans can be disrupted by events out of our control The impacts of the COVID-19 Pandemic are somewhat predictable by following the data, but the 2021 budget which is less predictable.. Currently we have no 2021 budget, this is an election year, and the budget has been late for many years.</a:t>
            </a:r>
          </a:p>
        </p:txBody>
      </p:sp>
      <p:sp>
        <p:nvSpPr>
          <p:cNvPr id="4" name="Slide Number Placeholder 3"/>
          <p:cNvSpPr>
            <a:spLocks noGrp="1"/>
          </p:cNvSpPr>
          <p:nvPr>
            <p:ph type="sldNum" sz="quarter" idx="5"/>
          </p:nvPr>
        </p:nvSpPr>
        <p:spPr/>
        <p:txBody>
          <a:bodyPr/>
          <a:lstStyle/>
          <a:p>
            <a:fld id="{9153DB17-F11D-B843-A44D-E9BD8B786639}" type="slidenum">
              <a:rPr lang="en-US" smtClean="0"/>
              <a:t>22</a:t>
            </a:fld>
            <a:endParaRPr lang="en-US"/>
          </a:p>
        </p:txBody>
      </p:sp>
    </p:spTree>
    <p:extLst>
      <p:ext uri="{BB962C8B-B14F-4D97-AF65-F5344CB8AC3E}">
        <p14:creationId xmlns:p14="http://schemas.microsoft.com/office/powerpoint/2010/main" val="292604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faculty have the mistaken idea that NIH grants are theirs, however, NIH grants are only awarded to registered organizations like universities, hospitals and private companies, not individuals.</a:t>
            </a:r>
          </a:p>
        </p:txBody>
      </p:sp>
      <p:sp>
        <p:nvSpPr>
          <p:cNvPr id="4" name="Slide Number Placeholder 3"/>
          <p:cNvSpPr>
            <a:spLocks noGrp="1"/>
          </p:cNvSpPr>
          <p:nvPr>
            <p:ph type="sldNum" sz="quarter" idx="5"/>
          </p:nvPr>
        </p:nvSpPr>
        <p:spPr/>
        <p:txBody>
          <a:bodyPr/>
          <a:lstStyle/>
          <a:p>
            <a:fld id="{9153DB17-F11D-B843-A44D-E9BD8B786639}" type="slidenum">
              <a:rPr lang="en-US" smtClean="0"/>
              <a:t>23</a:t>
            </a:fld>
            <a:endParaRPr lang="en-US"/>
          </a:p>
        </p:txBody>
      </p:sp>
    </p:spTree>
    <p:extLst>
      <p:ext uri="{BB962C8B-B14F-4D97-AF65-F5344CB8AC3E}">
        <p14:creationId xmlns:p14="http://schemas.microsoft.com/office/powerpoint/2010/main" val="144494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reorganization this cycle there will be some transition in every region. Thus it is important to plan for the transition during the first year of the 5 year cycle. </a:t>
            </a:r>
          </a:p>
        </p:txBody>
      </p:sp>
      <p:sp>
        <p:nvSpPr>
          <p:cNvPr id="4" name="Slide Number Placeholder 3"/>
          <p:cNvSpPr>
            <a:spLocks noGrp="1"/>
          </p:cNvSpPr>
          <p:nvPr>
            <p:ph type="sldNum" sz="quarter" idx="5"/>
          </p:nvPr>
        </p:nvSpPr>
        <p:spPr/>
        <p:txBody>
          <a:bodyPr/>
          <a:lstStyle/>
          <a:p>
            <a:fld id="{9153DB17-F11D-B843-A44D-E9BD8B786639}" type="slidenum">
              <a:rPr lang="en-US" smtClean="0"/>
              <a:t>24</a:t>
            </a:fld>
            <a:endParaRPr lang="en-US"/>
          </a:p>
        </p:txBody>
      </p:sp>
    </p:spTree>
    <p:extLst>
      <p:ext uri="{BB962C8B-B14F-4D97-AF65-F5344CB8AC3E}">
        <p14:creationId xmlns:p14="http://schemas.microsoft.com/office/powerpoint/2010/main" val="3468147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25</a:t>
            </a:fld>
            <a:endParaRPr lang="en-US"/>
          </a:p>
        </p:txBody>
      </p:sp>
    </p:spTree>
    <p:extLst>
      <p:ext uri="{BB962C8B-B14F-4D97-AF65-F5344CB8AC3E}">
        <p14:creationId xmlns:p14="http://schemas.microsoft.com/office/powerpoint/2010/main" val="141359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help with your budget. The UG4 is a complex application and a complex budget. Experience with NIH budgets is a valuable asset in developing the UG4 budget. </a:t>
            </a:r>
          </a:p>
        </p:txBody>
      </p:sp>
      <p:sp>
        <p:nvSpPr>
          <p:cNvPr id="4" name="Slide Number Placeholder 3"/>
          <p:cNvSpPr>
            <a:spLocks noGrp="1"/>
          </p:cNvSpPr>
          <p:nvPr>
            <p:ph type="sldNum" sz="quarter" idx="5"/>
          </p:nvPr>
        </p:nvSpPr>
        <p:spPr/>
        <p:txBody>
          <a:bodyPr/>
          <a:lstStyle/>
          <a:p>
            <a:fld id="{9153DB17-F11D-B843-A44D-E9BD8B786639}" type="slidenum">
              <a:rPr lang="en-US" smtClean="0"/>
              <a:t>26</a:t>
            </a:fld>
            <a:endParaRPr lang="en-US"/>
          </a:p>
        </p:txBody>
      </p:sp>
    </p:spTree>
    <p:extLst>
      <p:ext uri="{BB962C8B-B14F-4D97-AF65-F5344CB8AC3E}">
        <p14:creationId xmlns:p14="http://schemas.microsoft.com/office/powerpoint/2010/main" val="599509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fontAlgn="ctr">
              <a:lnSpc>
                <a:spcPct val="90000"/>
              </a:lnSpc>
              <a:buClr>
                <a:schemeClr val="accent1">
                  <a:lumMod val="75000"/>
                </a:schemeClr>
              </a:buClr>
              <a:buFont typeface="Arial" panose="020B0604020202020204" pitchFamily="34" charset="0"/>
              <a:buNone/>
            </a:pPr>
            <a:r>
              <a:rPr lang="en-US" dirty="0"/>
              <a:t>Get help with your budget. The UG4 is a complex application and a complex budget. Experience with NIH budgets is a valuable asset in developing the UG4 budget. A major part of the budget for all RMLs, and somewhat less so for the offices, is support for the projects with community and Network partners. For example, last year the NNLM supported</a:t>
            </a:r>
            <a:r>
              <a:rPr lang="en-US" sz="1200" b="1" dirty="0"/>
              <a:t> 342</a:t>
            </a:r>
            <a:r>
              <a:rPr lang="en-US" sz="1200" dirty="0"/>
              <a:t> funded projects for over $5,100,000. This represents a significant commitment from the budget. Based upon what we have learned the about the success of online learning and communication, we expect to see less expenditure in the future on travel, we expect to see  the use of more efficient and perhaps more effective strategies for participating in meetings and training in the future.</a:t>
            </a:r>
          </a:p>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27</a:t>
            </a:fld>
            <a:endParaRPr lang="en-US"/>
          </a:p>
        </p:txBody>
      </p:sp>
    </p:spTree>
    <p:extLst>
      <p:ext uri="{BB962C8B-B14F-4D97-AF65-F5344CB8AC3E}">
        <p14:creationId xmlns:p14="http://schemas.microsoft.com/office/powerpoint/2010/main" val="2327162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largest budget category for the NNLM is staff. An important lesson we have learned as we have moved to a stronger national approach is the ability to partner and share responsibilities with both NNLM RML and Office partners and with Network partners. Like Tom </a:t>
            </a:r>
            <a:r>
              <a:rPr lang="en-US" dirty="0" err="1"/>
              <a:t>Saywer</a:t>
            </a:r>
            <a:r>
              <a:rPr lang="en-US" dirty="0"/>
              <a:t> we can get the job done more efficiently and often better by partnering with others. </a:t>
            </a:r>
          </a:p>
          <a:p>
            <a:endParaRPr lang="en-US" dirty="0"/>
          </a:p>
          <a:p>
            <a:endParaRPr lang="en-US" dirty="0"/>
          </a:p>
          <a:p>
            <a:r>
              <a:rPr lang="en-US" dirty="0"/>
              <a:t>Last year the NNLM supported 342 projects primarily through </a:t>
            </a:r>
            <a:r>
              <a:rPr lang="en-US" dirty="0" err="1"/>
              <a:t>subwards</a:t>
            </a:r>
            <a:r>
              <a:rPr lang="en-US" dirty="0"/>
              <a:t> and contracts. The RMLs and Offices have a responsibility to make awards in a  fair and transparent manner as well as to monitor both subawards to ensure progress is being made and that federal expenditure guidelines are being followed. As you can image doing this monitoring for 40 or more awards in a year is complex and time consuming. Although the NNLM as a whole is developing more effective project solicitation, review, award, and reporting procedures (see the NNLM Workbook) each RML and Office has substantial project responsibilities as well. Effective project management should be one of the considerations when staffing and planning your program. </a:t>
            </a:r>
          </a:p>
        </p:txBody>
      </p:sp>
      <p:sp>
        <p:nvSpPr>
          <p:cNvPr id="4" name="Slide Number Placeholder 3"/>
          <p:cNvSpPr>
            <a:spLocks noGrp="1"/>
          </p:cNvSpPr>
          <p:nvPr>
            <p:ph type="sldNum" sz="quarter" idx="5"/>
          </p:nvPr>
        </p:nvSpPr>
        <p:spPr/>
        <p:txBody>
          <a:bodyPr/>
          <a:lstStyle/>
          <a:p>
            <a:fld id="{9153DB17-F11D-B843-A44D-E9BD8B786639}" type="slidenum">
              <a:rPr lang="en-US" smtClean="0"/>
              <a:t>28</a:t>
            </a:fld>
            <a:endParaRPr lang="en-US"/>
          </a:p>
        </p:txBody>
      </p:sp>
    </p:spTree>
    <p:extLst>
      <p:ext uri="{BB962C8B-B14F-4D97-AF65-F5344CB8AC3E}">
        <p14:creationId xmlns:p14="http://schemas.microsoft.com/office/powerpoint/2010/main" val="3985477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29</a:t>
            </a:fld>
            <a:endParaRPr lang="en-US"/>
          </a:p>
        </p:txBody>
      </p:sp>
    </p:spTree>
    <p:extLst>
      <p:ext uri="{BB962C8B-B14F-4D97-AF65-F5344CB8AC3E}">
        <p14:creationId xmlns:p14="http://schemas.microsoft.com/office/powerpoint/2010/main" val="94383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30</a:t>
            </a:fld>
            <a:endParaRPr lang="en-US"/>
          </a:p>
        </p:txBody>
      </p:sp>
    </p:spTree>
    <p:extLst>
      <p:ext uri="{BB962C8B-B14F-4D97-AF65-F5344CB8AC3E}">
        <p14:creationId xmlns:p14="http://schemas.microsoft.com/office/powerpoint/2010/main" val="222646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covering 2 main topics today. We will stop for questions between the segments and at the end of the hour. </a:t>
            </a:r>
          </a:p>
        </p:txBody>
      </p:sp>
      <p:sp>
        <p:nvSpPr>
          <p:cNvPr id="4" name="Slide Number Placeholder 3"/>
          <p:cNvSpPr>
            <a:spLocks noGrp="1"/>
          </p:cNvSpPr>
          <p:nvPr>
            <p:ph type="sldNum" sz="quarter" idx="5"/>
          </p:nvPr>
        </p:nvSpPr>
        <p:spPr/>
        <p:txBody>
          <a:bodyPr/>
          <a:lstStyle/>
          <a:p>
            <a:fld id="{9153DB17-F11D-B843-A44D-E9BD8B786639}" type="slidenum">
              <a:rPr lang="en-US" smtClean="0"/>
              <a:t>3</a:t>
            </a:fld>
            <a:endParaRPr lang="en-US"/>
          </a:p>
        </p:txBody>
      </p:sp>
    </p:spTree>
    <p:extLst>
      <p:ext uri="{BB962C8B-B14F-4D97-AF65-F5344CB8AC3E}">
        <p14:creationId xmlns:p14="http://schemas.microsoft.com/office/powerpoint/2010/main" val="2730611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only a few projects in the last few years that involved human subject research. It is the responsibility of the RMLs and Offices to carefully examine every project that plan to fund, both internally and as subawards, to determine whether it involves human subject research and follow the appropriate procedures for their University. </a:t>
            </a:r>
          </a:p>
        </p:txBody>
      </p:sp>
      <p:sp>
        <p:nvSpPr>
          <p:cNvPr id="4" name="Slide Number Placeholder 3"/>
          <p:cNvSpPr>
            <a:spLocks noGrp="1"/>
          </p:cNvSpPr>
          <p:nvPr>
            <p:ph type="sldNum" sz="quarter" idx="5"/>
          </p:nvPr>
        </p:nvSpPr>
        <p:spPr/>
        <p:txBody>
          <a:bodyPr/>
          <a:lstStyle/>
          <a:p>
            <a:fld id="{9153DB17-F11D-B843-A44D-E9BD8B786639}" type="slidenum">
              <a:rPr lang="en-US" smtClean="0"/>
              <a:t>31</a:t>
            </a:fld>
            <a:endParaRPr lang="en-US"/>
          </a:p>
        </p:txBody>
      </p:sp>
    </p:spTree>
    <p:extLst>
      <p:ext uri="{BB962C8B-B14F-4D97-AF65-F5344CB8AC3E}">
        <p14:creationId xmlns:p14="http://schemas.microsoft.com/office/powerpoint/2010/main" val="3957657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 is an important part of your planning for the RML and optional Offices. Carefully reviewing the previous work of the National Evaluation Office via the Workbook and the links to NEO and reviewing the funding opportunity announcement for the NEC will provide useful guidance.</a:t>
            </a:r>
          </a:p>
        </p:txBody>
      </p:sp>
      <p:sp>
        <p:nvSpPr>
          <p:cNvPr id="4" name="Slide Number Placeholder 3"/>
          <p:cNvSpPr>
            <a:spLocks noGrp="1"/>
          </p:cNvSpPr>
          <p:nvPr>
            <p:ph type="sldNum" sz="quarter" idx="5"/>
          </p:nvPr>
        </p:nvSpPr>
        <p:spPr/>
        <p:txBody>
          <a:bodyPr/>
          <a:lstStyle/>
          <a:p>
            <a:fld id="{9153DB17-F11D-B843-A44D-E9BD8B786639}" type="slidenum">
              <a:rPr lang="en-US" smtClean="0"/>
              <a:t>32</a:t>
            </a:fld>
            <a:endParaRPr lang="en-US"/>
          </a:p>
        </p:txBody>
      </p:sp>
    </p:spTree>
    <p:extLst>
      <p:ext uri="{BB962C8B-B14F-4D97-AF65-F5344CB8AC3E}">
        <p14:creationId xmlns:p14="http://schemas.microsoft.com/office/powerpoint/2010/main" val="647257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 provides the </a:t>
            </a:r>
            <a:r>
              <a:rPr lang="en-US" sz="1200" kern="1200" dirty="0">
                <a:solidFill>
                  <a:schemeClr val="tx1"/>
                </a:solidFill>
                <a:effectLst/>
                <a:latin typeface="+mn-lt"/>
                <a:ea typeface="+mn-ea"/>
                <a:cs typeface="+mn-cs"/>
              </a:rPr>
              <a:t>Application Submission System &amp; Interface for Submission Tracking (ASSIST) system is used to prepare and submit applications electronically. </a:t>
            </a:r>
            <a:r>
              <a:rPr lang="en-US" dirty="0"/>
              <a:t>The application process is complex, time consuming, and must be completed in in a relatively short time. It typically takes a village to successfully complete. Even the Lone Ranger needed assistance. Start early and obtain help from others who have successfully used ASSIST. There is online ,  email, and phone assistance for ASSIST.</a:t>
            </a:r>
          </a:p>
        </p:txBody>
      </p:sp>
      <p:sp>
        <p:nvSpPr>
          <p:cNvPr id="4" name="Slide Number Placeholder 3"/>
          <p:cNvSpPr>
            <a:spLocks noGrp="1"/>
          </p:cNvSpPr>
          <p:nvPr>
            <p:ph type="sldNum" sz="quarter" idx="5"/>
          </p:nvPr>
        </p:nvSpPr>
        <p:spPr/>
        <p:txBody>
          <a:bodyPr/>
          <a:lstStyle/>
          <a:p>
            <a:fld id="{9153DB17-F11D-B843-A44D-E9BD8B786639}" type="slidenum">
              <a:rPr lang="en-US" smtClean="0"/>
              <a:t>33</a:t>
            </a:fld>
            <a:endParaRPr lang="en-US"/>
          </a:p>
        </p:txBody>
      </p:sp>
    </p:spTree>
    <p:extLst>
      <p:ext uri="{BB962C8B-B14F-4D97-AF65-F5344CB8AC3E}">
        <p14:creationId xmlns:p14="http://schemas.microsoft.com/office/powerpoint/2010/main" val="992455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34</a:t>
            </a:fld>
            <a:endParaRPr lang="en-US"/>
          </a:p>
        </p:txBody>
      </p:sp>
    </p:spTree>
    <p:extLst>
      <p:ext uri="{BB962C8B-B14F-4D97-AF65-F5344CB8AC3E}">
        <p14:creationId xmlns:p14="http://schemas.microsoft.com/office/powerpoint/2010/main" val="2876353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36</a:t>
            </a:fld>
            <a:endParaRPr lang="en-US"/>
          </a:p>
        </p:txBody>
      </p:sp>
    </p:spTree>
    <p:extLst>
      <p:ext uri="{BB962C8B-B14F-4D97-AF65-F5344CB8AC3E}">
        <p14:creationId xmlns:p14="http://schemas.microsoft.com/office/powerpoint/2010/main" val="44235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Starting with this next grant cycle, 2021-2026, the Network of the National Library of Medicine’s mission and goals are thus.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beginning, the Medical Library Assistance Act of 1965 (MLAA, P.L. 89-291) established the </a:t>
            </a:r>
            <a:r>
              <a:rPr lang="en-US" sz="1200" u="sng" kern="1200" dirty="0">
                <a:solidFill>
                  <a:schemeClr val="tx1"/>
                </a:solidFill>
                <a:effectLst/>
                <a:latin typeface="+mn-lt"/>
                <a:ea typeface="+mn-ea"/>
                <a:cs typeface="+mn-cs"/>
                <a:hlinkClick r:id="rId3"/>
              </a:rPr>
              <a:t>Network of the National Library of Medicine (NNLM)</a:t>
            </a:r>
            <a:r>
              <a:rPr lang="en-US" sz="1200" kern="1200" dirty="0">
                <a:solidFill>
                  <a:schemeClr val="tx1"/>
                </a:solidFill>
                <a:effectLst/>
                <a:latin typeface="+mn-lt"/>
                <a:ea typeface="+mn-ea"/>
                <a:cs typeface="+mn-cs"/>
              </a:rPr>
              <a:t> to assist the development of medical libraries’ services and to facilitate the dissemination and use of information related to health sciences. Over time, a growing emphasis has been placed on increasing the impact of the NNLM through partnerships with NLM and member organizations, including health sciences, hospital, academic, and public libraries, as well as public health departments, data organizations, and community-based organizations. Partnerships provide opportunities to engage with stakeholders in the public and private sectors, including researchers, librarians, health professionals, entrepreneurs and innovators, and the public – especially </a:t>
            </a:r>
            <a:r>
              <a:rPr lang="en-US" sz="1200" u="sng" kern="1200" dirty="0">
                <a:solidFill>
                  <a:schemeClr val="tx1"/>
                </a:solidFill>
                <a:effectLst/>
                <a:latin typeface="+mn-lt"/>
                <a:ea typeface="+mn-ea"/>
                <a:cs typeface="+mn-cs"/>
                <a:hlinkClick r:id="rId4"/>
              </a:rPr>
              <a:t>underrepresented populations</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Beginning with the 2021-2026 cycle, NLM has made changes and refinements to the Network of the National Library of Medicine (NNLM) program. First is the name. The acronym NNLM used to stand for ‘National Network of Libraries of Medicine.’ Now, NNLM stands for the ‘Network of the National Library of Medicine. ‘The name change recognizes that not all members are libraries of medicine. It is more focused and inclusive.  	</a:t>
            </a:r>
            <a:r>
              <a:rPr lang="en-US" dirty="0"/>
              <a:t>.</a:t>
            </a:r>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Network’s mission remains the same, goals for the NNLM are clarified and expanded. A newly specified goal that I would like to highlight for you is ‘to increase health equity through information.’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second change is programmatic. Goal 2 of NLM’s </a:t>
            </a:r>
            <a:r>
              <a:rPr lang="en-US" sz="1200" u="sng" kern="1200" dirty="0">
                <a:solidFill>
                  <a:schemeClr val="tx1"/>
                </a:solidFill>
                <a:effectLst/>
                <a:latin typeface="+mn-lt"/>
                <a:ea typeface="+mn-ea"/>
                <a:cs typeface="+mn-cs"/>
                <a:hlinkClick r:id="rId5"/>
              </a:rPr>
              <a:t>2017-2021 strategic plan</a:t>
            </a:r>
            <a:r>
              <a:rPr lang="en-US" sz="1200" kern="1200" dirty="0">
                <a:solidFill>
                  <a:schemeClr val="tx1"/>
                </a:solidFill>
                <a:effectLst/>
                <a:latin typeface="+mn-lt"/>
                <a:ea typeface="+mn-ea"/>
                <a:cs typeface="+mn-cs"/>
              </a:rPr>
              <a:t> is to </a:t>
            </a:r>
            <a:r>
              <a:rPr lang="en-US" sz="1200" i="1" kern="1200" dirty="0">
                <a:solidFill>
                  <a:schemeClr val="tx1"/>
                </a:solidFill>
                <a:effectLst/>
                <a:latin typeface="+mn-lt"/>
                <a:ea typeface="+mn-ea"/>
                <a:cs typeface="+mn-cs"/>
              </a:rPr>
              <a:t>reach more people in more ways through enhanced dissemination and engagement</a:t>
            </a:r>
            <a:r>
              <a:rPr lang="en-US" sz="1200" kern="1200" dirty="0">
                <a:solidFill>
                  <a:schemeClr val="tx1"/>
                </a:solidFill>
                <a:effectLst/>
                <a:latin typeface="+mn-lt"/>
                <a:ea typeface="+mn-ea"/>
                <a:cs typeface="+mn-cs"/>
              </a:rPr>
              <a:t>. Applying this focus to the Network and efforts to continually engage underserved and underrepresented populations with NLM resources and data communities, the 2021-2026 NNLM region structure balances regions and RML workloads.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reorganization reconfigures regions and reduces the disparities between regions, as measured by total US population served and number of member libraries and organizations supported.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region names are replaced with region numbers. The regions are ordered clockwise, starting with the region including NIH headquarters in Bethesda, MD.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NNLM design remains the same, comprising grantee staff operating Regional Medical Libraries (RMLs), national Offices, and national Centers, with RMLs remaining THE integral component of NNLM.</a:t>
            </a:r>
          </a:p>
        </p:txBody>
      </p:sp>
      <p:sp>
        <p:nvSpPr>
          <p:cNvPr id="4" name="Slide Number Placeholder 3"/>
          <p:cNvSpPr>
            <a:spLocks noGrp="1"/>
          </p:cNvSpPr>
          <p:nvPr>
            <p:ph type="sldNum" sz="quarter" idx="5"/>
          </p:nvPr>
        </p:nvSpPr>
        <p:spPr/>
        <p:txBody>
          <a:bodyPr/>
          <a:lstStyle/>
          <a:p>
            <a:fld id="{9153DB17-F11D-B843-A44D-E9BD8B786639}" type="slidenum">
              <a:rPr lang="en-US" smtClean="0"/>
              <a:t>4</a:t>
            </a:fld>
            <a:endParaRPr lang="en-US" dirty="0"/>
          </a:p>
        </p:txBody>
      </p:sp>
    </p:spTree>
    <p:extLst>
      <p:ext uri="{BB962C8B-B14F-4D97-AF65-F5344CB8AC3E}">
        <p14:creationId xmlns:p14="http://schemas.microsoft.com/office/powerpoint/2010/main" val="338145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Network Performance Measures demonstrate how </a:t>
            </a:r>
            <a:r>
              <a:rPr lang="en-US" sz="1200" b="0" i="0" kern="1200" dirty="0">
                <a:solidFill>
                  <a:schemeClr val="tx1"/>
                </a:solidFill>
                <a:effectLst/>
                <a:latin typeface="+mn-lt"/>
                <a:ea typeface="+mn-ea"/>
                <a:cs typeface="+mn-cs"/>
              </a:rPr>
              <a:t>NNLM promotes access to biomedical information to improve the public’s health. They were developed and approved in 2017.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Data that is collected and reported on NNLM activities aligns with these measures and metrics to tell the story of all the ways we provide impactful training, funding, and engagement opportunities for NNLM members and the public covering biomedical and health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kern="1200" dirty="0">
                <a:solidFill>
                  <a:schemeClr val="tx1"/>
                </a:solidFill>
                <a:effectLst/>
                <a:latin typeface="+mn-lt"/>
                <a:ea typeface="+mn-ea"/>
                <a:cs typeface="+mn-cs"/>
              </a:rPr>
              <a:t>Today the NNLM has over 8200 members. An engaged, diverse membership is the foundation of an effective Network. This is reflected as the first performance measure. Currently, members of the NNLM span the country: 90% of the U.S. population lives in a county with at least one NNLM member, while 93% of the total U.S. minority population lives in a county with at least one NNLM member. NNLM members are in are 21% of counties defined as Medically Underserved Areas (MUA). We’re doing well. We want to keep focus on improving in the 2021-26 cycle.</a:t>
            </a: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kern="1200" dirty="0">
                <a:solidFill>
                  <a:schemeClr val="tx1"/>
                </a:solidFill>
                <a:effectLst/>
                <a:latin typeface="+mn-lt"/>
                <a:ea typeface="+mn-ea"/>
                <a:cs typeface="+mn-cs"/>
              </a:rPr>
              <a:t>For performance measures 2, 3, and 6, collaborating and partnering with NNLM members and other partners is often through subawards. NNLM has been providing subawards for health information programs to universities, libraries, and community organizations for over 50 years. The Network has an existing transparent, structured approach for funding health information implementation projects, with 200-250 awarded each year in years 2 and 3 of the current. In year 4, which ended in April? It was 342! </a:t>
            </a: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kern="1200" dirty="0">
                <a:solidFill>
                  <a:schemeClr val="tx1"/>
                </a:solidFill>
                <a:effectLst/>
                <a:latin typeface="+mn-lt"/>
                <a:ea typeface="+mn-ea"/>
                <a:cs typeface="+mn-cs"/>
              </a:rPr>
              <a:t>4 and 5 are our bread and butter of the NNLM program. I’ll give examples of this in the last portion of my remarks. </a:t>
            </a: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kern="1200" dirty="0">
                <a:solidFill>
                  <a:schemeClr val="tx1"/>
                </a:solidFill>
                <a:effectLst/>
                <a:latin typeface="+mn-lt"/>
                <a:ea typeface="+mn-ea"/>
                <a:cs typeface="+mn-cs"/>
              </a:rPr>
              <a:t>Measure 7 is for evaluation and program management. The NNLM continues to develop and use mechanisms for project quality assurance. This includes centralized and standard tools for all NNLM grantee staff and NNLM members to use,  for example, a national RFP evaluation standard and an outcome evaluation focus. . It also includes project implementation monitoring a Data Reporting System, which is real-time activity reporting. </a:t>
            </a: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ctr" latinLnBrk="0" hangingPunct="1">
              <a:lnSpc>
                <a:spcPct val="90000"/>
              </a:lnSpc>
              <a:spcBef>
                <a:spcPts val="0"/>
              </a:spcBef>
              <a:spcAft>
                <a:spcPts val="0"/>
              </a:spcAft>
              <a:buClr>
                <a:schemeClr val="accent1">
                  <a:lumMod val="75000"/>
                </a:schemeClr>
              </a:buClr>
              <a:buSzTx/>
              <a:buFont typeface="Arial" panose="020B0604020202020204" pitchFamily="34" charset="0"/>
              <a:buNone/>
              <a:tabLst/>
              <a:defRPr/>
            </a:pPr>
            <a:r>
              <a:rPr lang="en-US" sz="1200" kern="1200" dirty="0">
                <a:solidFill>
                  <a:schemeClr val="tx1"/>
                </a:solidFill>
                <a:effectLst/>
                <a:latin typeface="+mn-lt"/>
                <a:ea typeface="+mn-ea"/>
                <a:cs typeface="+mn-cs"/>
              </a:rPr>
              <a:t>NNLM has just released new dashboards which provide both quality project management and transparency. I’ll show you where to find them on the next slide! </a:t>
            </a:r>
            <a:endParaRPr lang="en-US" dirty="0"/>
          </a:p>
          <a:p>
            <a:endParaRPr lang="en-US" dirty="0"/>
          </a:p>
          <a:p>
            <a:r>
              <a:rPr lang="en-US" dirty="0"/>
              <a:t>Next, I will talk briefly about how NNLM operates to meet these performance measures, including the basic Network infrastructure and roles. </a:t>
            </a:r>
          </a:p>
          <a:p>
            <a:endParaRPr lang="en-US" dirty="0"/>
          </a:p>
        </p:txBody>
      </p:sp>
      <p:sp>
        <p:nvSpPr>
          <p:cNvPr id="4" name="Slide Number Placeholder 3"/>
          <p:cNvSpPr>
            <a:spLocks noGrp="1"/>
          </p:cNvSpPr>
          <p:nvPr>
            <p:ph type="sldNum" sz="quarter" idx="5"/>
          </p:nvPr>
        </p:nvSpPr>
        <p:spPr/>
        <p:txBody>
          <a:bodyPr/>
          <a:lstStyle/>
          <a:p>
            <a:fld id="{9153DB17-F11D-B843-A44D-E9BD8B786639}" type="slidenum">
              <a:rPr lang="en-US" smtClean="0"/>
              <a:t>5</a:t>
            </a:fld>
            <a:endParaRPr lang="en-US"/>
          </a:p>
        </p:txBody>
      </p:sp>
    </p:spTree>
    <p:extLst>
      <p:ext uri="{BB962C8B-B14F-4D97-AF65-F5344CB8AC3E}">
        <p14:creationId xmlns:p14="http://schemas.microsoft.com/office/powerpoint/2010/main" val="209308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get into that, want to point out the NNLM Organizational Handbook which is available on nnlm.gov and at the link you see on the slide. It is a living document.</a:t>
            </a:r>
          </a:p>
          <a:p>
            <a:endParaRPr lang="en-US" dirty="0"/>
          </a:p>
          <a:p>
            <a:r>
              <a:rPr lang="en-US" dirty="0"/>
              <a:t>This resource includes the information I am covering today and much more.  Let me walk you quickly through each section of the workbook. </a:t>
            </a:r>
          </a:p>
          <a:p>
            <a:endParaRPr lang="en-US" dirty="0"/>
          </a:p>
          <a:p>
            <a:r>
              <a:rPr lang="en-US" dirty="0"/>
              <a:t>The Overview section is just that, an overview of the NNLM program. This is where you’ll find a link to our new NNLM data dashboards, organized by state and region.</a:t>
            </a:r>
          </a:p>
          <a:p>
            <a:r>
              <a:rPr lang="en-US" dirty="0"/>
              <a:t>The Helpful Links section is where you’ll find these slides now, the recording and FAQs later, the link to the companion FOA to this one, and other information.</a:t>
            </a:r>
          </a:p>
          <a:p>
            <a:r>
              <a:rPr lang="en-US" dirty="0"/>
              <a:t>The Infrastructure and Operations section includes information about key NNLM operational structure and activities.</a:t>
            </a:r>
          </a:p>
          <a:p>
            <a:r>
              <a:rPr lang="en-US" dirty="0"/>
              <a:t>The Performance Measures section is where you’ll find not only the measures but the metrics we use currently to evaluate success on each measure.</a:t>
            </a:r>
          </a:p>
          <a:p>
            <a:r>
              <a:rPr lang="en-US" dirty="0"/>
              <a:t>The 2021-2026 Changes section provides a summary of what changed with this FOA, compared to current NNLM structure.</a:t>
            </a:r>
          </a:p>
          <a:p>
            <a:r>
              <a:rPr lang="en-US" dirty="0"/>
              <a:t>The Updates section details each change made to the workbook as we add information.</a:t>
            </a:r>
          </a:p>
          <a:p>
            <a:endParaRPr lang="en-US" dirty="0"/>
          </a:p>
          <a:p>
            <a:r>
              <a:rPr lang="en-US" dirty="0"/>
              <a:t>For the record, the changes from the current NNLM are 7, not 8, regions, an enhanced evaluation center, a clear focus on community-based and driven projects, and an explicit primary focus on reaching underrepresented populations through the goal of increasing health equity through information. We recognize that this requires changes in existing relationships with NNLM members for current awardees and potential new applicants. We appreciate the scale of the effort and look forward to the future.</a:t>
            </a:r>
          </a:p>
          <a:p>
            <a:endParaRPr lang="en-US" dirty="0"/>
          </a:p>
          <a:p>
            <a:r>
              <a:rPr lang="en-US" dirty="0"/>
              <a:t>We hope that this resources provides some insight into NNLM’s operations, structure, and accomplishments. Please start here first and check back frequently with any questions you may have. </a:t>
            </a:r>
          </a:p>
        </p:txBody>
      </p:sp>
      <p:sp>
        <p:nvSpPr>
          <p:cNvPr id="4" name="Slide Number Placeholder 3"/>
          <p:cNvSpPr>
            <a:spLocks noGrp="1"/>
          </p:cNvSpPr>
          <p:nvPr>
            <p:ph type="sldNum" sz="quarter" idx="5"/>
          </p:nvPr>
        </p:nvSpPr>
        <p:spPr/>
        <p:txBody>
          <a:bodyPr/>
          <a:lstStyle/>
          <a:p>
            <a:fld id="{9153DB17-F11D-B843-A44D-E9BD8B786639}" type="slidenum">
              <a:rPr lang="en-US" smtClean="0"/>
              <a:t>6</a:t>
            </a:fld>
            <a:endParaRPr lang="en-US" dirty="0"/>
          </a:p>
        </p:txBody>
      </p:sp>
    </p:spTree>
    <p:extLst>
      <p:ext uri="{BB962C8B-B14F-4D97-AF65-F5344CB8AC3E}">
        <p14:creationId xmlns:p14="http://schemas.microsoft.com/office/powerpoint/2010/main" val="260958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Now, how NNLM operates. There are three components to the NNLM infrastructure: RMLs. Offices, and Centers. RMLs and Offices are addressed in this FOA. The evaluation center is addressed in the companion FOA.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Starting with the foundation, RMLs are regional hubs of the NNLM that provide training, funding, and engagement opportunities for member libraries and other organizations to carry out regional and national programs. When reviewing the shared functions of each RML, meaning that every RML should </a:t>
            </a:r>
            <a:r>
              <a:rPr lang="en-US" sz="1200" b="0" i="1" kern="1200" dirty="0">
                <a:solidFill>
                  <a:schemeClr val="tx1"/>
                </a:solidFill>
                <a:effectLst/>
                <a:latin typeface="+mn-lt"/>
                <a:ea typeface="+mn-ea"/>
                <a:cs typeface="+mn-cs"/>
              </a:rPr>
              <a:t>at minimum</a:t>
            </a:r>
            <a:r>
              <a:rPr lang="en-US" sz="1200" b="0" i="0" kern="1200" dirty="0">
                <a:solidFill>
                  <a:schemeClr val="tx1"/>
                </a:solidFill>
                <a:effectLst/>
                <a:latin typeface="+mn-lt"/>
                <a:ea typeface="+mn-ea"/>
                <a:cs typeface="+mn-cs"/>
              </a:rPr>
              <a:t> do the items on this slide, I’d like to highlight three reasons why RMLs are so important to NNLM and the National Library of Medicine: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First, RMLs and NNLM members act as trusted ambassadors between NLM and the communities they serve.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Second, </a:t>
            </a:r>
            <a:r>
              <a:rPr lang="en-US" dirty="0"/>
              <a:t>RMLs are the primary connection point of NNLM members in their regions to the National Library of Medicine. </a:t>
            </a:r>
            <a:r>
              <a:rPr lang="en-US" sz="1200" b="0" i="0" kern="1200" dirty="0">
                <a:solidFill>
                  <a:schemeClr val="tx1"/>
                </a:solidFill>
                <a:effectLst/>
                <a:latin typeface="+mn-lt"/>
                <a:ea typeface="+mn-ea"/>
                <a:cs typeface="+mn-cs"/>
              </a:rPr>
              <a:t>Within each region, RMLs regularly assess and interpret the needs of current and potential audiences, with the goal of expanding the reach and impact of the NLM.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Third, the RMLs work together to form the national program of the Network. To do this, RMLs cooperatively design, implement, and evaluate innovative approaches to serving the biomedical and health information needs of NNLM’s audiences. </a:t>
            </a:r>
            <a:r>
              <a:rPr lang="en-US" dirty="0"/>
              <a:t>The FOA says that RMLs “substantially” contribute to a national program; as a guideline, think 60/40 national to regional efforts. </a:t>
            </a:r>
          </a:p>
          <a:p>
            <a:endParaRPr lang="en-US" dirty="0"/>
          </a:p>
          <a:p>
            <a:r>
              <a:rPr lang="en-US" dirty="0"/>
              <a:t>I’d also like to note here that we have defined underrepresented populations in the 2021-2026 Changes tab of the NNLM Organizational Handbook.</a:t>
            </a:r>
          </a:p>
        </p:txBody>
      </p:sp>
      <p:sp>
        <p:nvSpPr>
          <p:cNvPr id="4" name="Slide Number Placeholder 3"/>
          <p:cNvSpPr>
            <a:spLocks noGrp="1"/>
          </p:cNvSpPr>
          <p:nvPr>
            <p:ph type="sldNum" sz="quarter" idx="5"/>
          </p:nvPr>
        </p:nvSpPr>
        <p:spPr/>
        <p:txBody>
          <a:bodyPr/>
          <a:lstStyle/>
          <a:p>
            <a:fld id="{9153DB17-F11D-B843-A44D-E9BD8B786639}" type="slidenum">
              <a:rPr lang="en-US" smtClean="0"/>
              <a:t>7</a:t>
            </a:fld>
            <a:endParaRPr lang="en-US" dirty="0"/>
          </a:p>
        </p:txBody>
      </p:sp>
    </p:spTree>
    <p:extLst>
      <p:ext uri="{BB962C8B-B14F-4D97-AF65-F5344CB8AC3E}">
        <p14:creationId xmlns:p14="http://schemas.microsoft.com/office/powerpoint/2010/main" val="271631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NNLM Offices are national in scope, serving the entire the NNLM program, and are collocated with or funded through an RML. Within their focus areas, the NNLM Offices and Centers serve critical roles. They are coordinators of national programs; consensus-builders for NNLM-wide standards; and monitors of contents and outputs for quality and accuracy.</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NWSO aims:</a:t>
            </a:r>
          </a:p>
          <a:p>
            <a:r>
              <a:rPr lang="en-US" sz="1200" b="0" i="0" kern="1200" dirty="0">
                <a:solidFill>
                  <a:schemeClr val="tx1"/>
                </a:solidFill>
                <a:effectLst/>
                <a:latin typeface="+mn-lt"/>
                <a:ea typeface="+mn-ea"/>
                <a:cs typeface="+mn-cs"/>
              </a:rPr>
              <a:t>NWSO develops and maintains reliable Web services for NNLM’s public and internal needs, while ensuring that services are compliant with the U.S. Department of Health &amp; Human Services Information Policies. This includes a robust, responsive nnlm.gov, staff intranet, data reporting system, learning management system, learning objects repository, data visualization and analysis tools, and potentially, application development.</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NTO has 2 major focus areas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One: is to maintain and support a coordinated, national, data-driven instructional program and materials for key NLM and related products and services, and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Two: is strengthening and maintaining strong corps of effective instructors and high-quality instructional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NPHCO aims:</a:t>
            </a:r>
          </a:p>
          <a:p>
            <a:r>
              <a:rPr lang="en-US" sz="1200" b="0" i="0" kern="1200" dirty="0">
                <a:solidFill>
                  <a:schemeClr val="tx1"/>
                </a:solidFill>
                <a:effectLst/>
                <a:latin typeface="+mn-lt"/>
                <a:ea typeface="+mn-ea"/>
                <a:cs typeface="+mn-cs"/>
              </a:rPr>
              <a:t>The NNLM Public Health Coordination Office (NPHCO) will enhance the public’s health by expanding NNLM’s engagement with the diverse public health workforce. This will be accomplished by providing health information access to public health departments, including licensed literature and content; developing and coordinating training on NLM resources, services, and data; and facilitating partnerships between RMLs, NNLM members, and public health departments.</a:t>
            </a:r>
          </a:p>
        </p:txBody>
      </p:sp>
      <p:sp>
        <p:nvSpPr>
          <p:cNvPr id="4" name="Slide Number Placeholder 3"/>
          <p:cNvSpPr>
            <a:spLocks noGrp="1"/>
          </p:cNvSpPr>
          <p:nvPr>
            <p:ph type="sldNum" sz="quarter" idx="5"/>
          </p:nvPr>
        </p:nvSpPr>
        <p:spPr/>
        <p:txBody>
          <a:bodyPr/>
          <a:lstStyle/>
          <a:p>
            <a:fld id="{9153DB17-F11D-B843-A44D-E9BD8B786639}" type="slidenum">
              <a:rPr lang="en-US" smtClean="0"/>
              <a:t>8</a:t>
            </a:fld>
            <a:endParaRPr lang="en-US"/>
          </a:p>
        </p:txBody>
      </p:sp>
    </p:spTree>
    <p:extLst>
      <p:ext uri="{BB962C8B-B14F-4D97-AF65-F5344CB8AC3E}">
        <p14:creationId xmlns:p14="http://schemas.microsoft.com/office/powerpoint/2010/main" val="41359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RMLs and Offices, again, an NNLM Evaluation Center rounds out the major organizational units of the NNLM. Operationally, RMLs, Offices, and the Evaluation Center convene to build, implement, and evaluate a national program through a Steering Committee and Program Committee, as well as various working groups. </a:t>
            </a:r>
          </a:p>
          <a:p>
            <a:endParaRPr lang="en-US" dirty="0"/>
          </a:p>
          <a:p>
            <a:r>
              <a:rPr lang="en-US" dirty="0"/>
              <a:t>SC is strategy. PC implements the strategy through the organizational infrastructure and operational structure of the NNLM. </a:t>
            </a:r>
          </a:p>
          <a:p>
            <a:endParaRPr lang="en-US" dirty="0"/>
          </a:p>
          <a:p>
            <a:r>
              <a:rPr lang="en-US" dirty="0"/>
              <a:t>The SC and PC are responsible for: </a:t>
            </a:r>
          </a:p>
          <a:p>
            <a:r>
              <a:rPr lang="en-US" dirty="0"/>
              <a:t>National initiatives</a:t>
            </a:r>
          </a:p>
          <a:p>
            <a:r>
              <a:rPr lang="en-US" dirty="0"/>
              <a:t>Vision</a:t>
            </a:r>
          </a:p>
          <a:p>
            <a:r>
              <a:rPr lang="en-US" dirty="0"/>
              <a:t>Communications &amp; coordination</a:t>
            </a:r>
          </a:p>
          <a:p>
            <a:r>
              <a:rPr lang="en-US" dirty="0"/>
              <a:t>Feedback to NLM</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aim of this structure is to support implementation that is rigorous, reproducible, and scalable; all of which is and essential to the success of a large nationwide community-based effort. It allows us to be able to respond to surges and increasing interest in our programs, which we’ve seen with the current pandemic.</a:t>
            </a:r>
          </a:p>
          <a:p>
            <a:endParaRPr lang="en-US" dirty="0"/>
          </a:p>
          <a:p>
            <a:r>
              <a:rPr lang="en-US" dirty="0"/>
              <a:t>More information about information in this slide, such as draft charters that will need approval by the SC, is on the “Infrastructure and Operations” tab of the NNLM Organizational Handbook.</a:t>
            </a:r>
          </a:p>
          <a:p>
            <a:endParaRPr lang="en-US" dirty="0"/>
          </a:p>
          <a:p>
            <a:r>
              <a:rPr lang="en-US" dirty="0"/>
              <a:t>NB: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NNLM Evaluation Center (NEC) is a companion FOA. It replaces the current NNLM Evaluation Office. </a:t>
            </a:r>
            <a:r>
              <a:rPr lang="en-US" sz="1200" kern="1200" dirty="0">
                <a:solidFill>
                  <a:schemeClr val="tx1"/>
                </a:solidFill>
                <a:effectLst/>
                <a:latin typeface="+mn-lt"/>
                <a:ea typeface="+mn-ea"/>
                <a:cs typeface="+mn-cs"/>
              </a:rPr>
              <a:t>Creating this  new, separate NNLM Evaluation Center (NEC) brings more expertise, innovation, and focus to analyzing and reporting the effectiveness, value, and impact of the Network’s regional and national programs and activities. </a:t>
            </a:r>
          </a:p>
          <a:p>
            <a:pPr marL="171450" indent="-171450">
              <a:buFont typeface="Arial" panose="020B0604020202020204" pitchFamily="34" charset="0"/>
              <a:buChar char="•"/>
            </a:pPr>
            <a:r>
              <a:rPr lang="en-US" dirty="0"/>
              <a:t>-key new committee is DOCLINE Coordination Committee, which replaces the existing NNLM DOCLINE Office.</a:t>
            </a:r>
          </a:p>
        </p:txBody>
      </p:sp>
      <p:sp>
        <p:nvSpPr>
          <p:cNvPr id="4" name="Slide Number Placeholder 3"/>
          <p:cNvSpPr>
            <a:spLocks noGrp="1"/>
          </p:cNvSpPr>
          <p:nvPr>
            <p:ph type="sldNum" sz="quarter" idx="5"/>
          </p:nvPr>
        </p:nvSpPr>
        <p:spPr/>
        <p:txBody>
          <a:bodyPr/>
          <a:lstStyle/>
          <a:p>
            <a:fld id="{9153DB17-F11D-B843-A44D-E9BD8B786639}" type="slidenum">
              <a:rPr lang="en-US" smtClean="0"/>
              <a:t>9</a:t>
            </a:fld>
            <a:endParaRPr lang="en-US"/>
          </a:p>
        </p:txBody>
      </p:sp>
    </p:spTree>
    <p:extLst>
      <p:ext uri="{BB962C8B-B14F-4D97-AF65-F5344CB8AC3E}">
        <p14:creationId xmlns:p14="http://schemas.microsoft.com/office/powerpoint/2010/main" val="2132649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NLM2020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994E47-1F9D-47D5-9C59-7B5463F6A7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778076" y="6356350"/>
            <a:ext cx="2133600" cy="365125"/>
          </a:xfrm>
        </p:spPr>
        <p:txBody>
          <a:bodyPr/>
          <a:lstStyle/>
          <a:p>
            <a:fld id="{8E4058EA-595D-C64E-B88F-D1C7B625EABB}" type="slidenum">
              <a:rPr lang="en-US" smtClean="0"/>
              <a:t>‹#›</a:t>
            </a:fld>
            <a:endParaRPr lang="en-US"/>
          </a:p>
        </p:txBody>
      </p:sp>
      <p:sp>
        <p:nvSpPr>
          <p:cNvPr id="14" name="Title 1"/>
          <p:cNvSpPr>
            <a:spLocks noGrp="1"/>
          </p:cNvSpPr>
          <p:nvPr>
            <p:ph type="title"/>
          </p:nvPr>
        </p:nvSpPr>
        <p:spPr>
          <a:xfrm>
            <a:off x="0" y="2286000"/>
            <a:ext cx="9144000" cy="18859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8366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177423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252682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NLM2020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513"/>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609851"/>
            <a:ext cx="8229600" cy="33718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125130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NLM2020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358037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177607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173036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E0013E-AE16-4119-A671-B1C7E0C86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33628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88331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251212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E4058EA-595D-C64E-B88F-D1C7B625EABB}" type="slidenum">
              <a:rPr lang="en-US" smtClean="0"/>
              <a:t>‹#›</a:t>
            </a:fld>
            <a:endParaRPr lang="en-US"/>
          </a:p>
        </p:txBody>
      </p:sp>
    </p:spTree>
    <p:extLst>
      <p:ext uri="{BB962C8B-B14F-4D97-AF65-F5344CB8AC3E}">
        <p14:creationId xmlns:p14="http://schemas.microsoft.com/office/powerpoint/2010/main" val="257655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7FA610-0AB0-4169-86D1-9EAEDAD406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058EA-595D-C64E-B88F-D1C7B625EABB}" type="slidenum">
              <a:rPr lang="en-US" smtClean="0"/>
              <a:t>‹#›</a:t>
            </a:fld>
            <a:endParaRPr lang="en-US"/>
          </a:p>
        </p:txBody>
      </p:sp>
    </p:spTree>
    <p:extLst>
      <p:ext uri="{BB962C8B-B14F-4D97-AF65-F5344CB8AC3E}">
        <p14:creationId xmlns:p14="http://schemas.microsoft.com/office/powerpoint/2010/main" val="361517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n.wikipedia.org/wiki/GNOME_Web"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grants.nih.gov/grants/guide/rfa-files/RFA-LM-20-001.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nexus.od.nih.gov/all/2017/03/31/what-is-a-person-month-how-do-i-calculate-i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rants.nih.gov/policy/humansubjects/training-and-resources.ht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mailto:alan.Vanbiervliet@nih.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rants.nih.gov/grants/guide/rfa-files/RFA-LM-20-002.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c.era.nih.gov/assis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mailto:alan.vanbiervliet@mail.nih.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mailto:tempchins@mail.nih.gov" TargetMode="External"/><Relationship Id="rId4" Type="http://schemas.openxmlformats.org/officeDocument/2006/relationships/hyperlink" Target="mailto:huangz@mail.nih.go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alan.vanbiervliet@mail.nih.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mailto:tempchins@mail.nih.gov" TargetMode="External"/><Relationship Id="rId4" Type="http://schemas.openxmlformats.org/officeDocument/2006/relationships/hyperlink" Target="mailto:huangz@mail.nih.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nnlm.gov/workboo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36989"/>
            <a:ext cx="9144000" cy="1200329"/>
          </a:xfrm>
          <a:prstGeom prst="rect">
            <a:avLst/>
          </a:prstGeom>
        </p:spPr>
        <p:txBody>
          <a:bodyPr wrap="square">
            <a:spAutoFit/>
          </a:bodyPr>
          <a:lstStyle/>
          <a:p>
            <a:pPr algn="ctr">
              <a:spcBef>
                <a:spcPts val="1200"/>
              </a:spcBef>
            </a:pPr>
            <a:r>
              <a:rPr lang="en-US" dirty="0"/>
              <a:t>Presenters:</a:t>
            </a:r>
          </a:p>
          <a:p>
            <a:pPr algn="ctr"/>
            <a:r>
              <a:rPr lang="en-US" dirty="0"/>
              <a:t>Alan VanBiervliet, MA, PhD, Extramural Programs</a:t>
            </a:r>
            <a:br>
              <a:rPr lang="en-US" dirty="0"/>
            </a:br>
            <a:r>
              <a:rPr lang="en-US" dirty="0"/>
              <a:t>Amanda J. Wilson, Office of Engagement and Training</a:t>
            </a:r>
          </a:p>
          <a:p>
            <a:pPr algn="ctr"/>
            <a:r>
              <a:rPr lang="en-US" dirty="0"/>
              <a:t>Mike Davidson, Office of Engagement and Training</a:t>
            </a:r>
          </a:p>
        </p:txBody>
      </p:sp>
      <p:sp>
        <p:nvSpPr>
          <p:cNvPr id="9" name="Title Placeholder 1"/>
          <p:cNvSpPr txBox="1">
            <a:spLocks/>
          </p:cNvSpPr>
          <p:nvPr/>
        </p:nvSpPr>
        <p:spPr>
          <a:xfrm>
            <a:off x="457200" y="17637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1DA075B7-525D-451C-81F0-562796DA383C}"/>
              </a:ext>
            </a:extLst>
          </p:cNvPr>
          <p:cNvSpPr>
            <a:spLocks noGrp="1"/>
          </p:cNvSpPr>
          <p:nvPr>
            <p:ph type="title"/>
          </p:nvPr>
        </p:nvSpPr>
        <p:spPr/>
        <p:txBody>
          <a:bodyPr/>
          <a:lstStyle/>
          <a:p>
            <a:r>
              <a:rPr lang="en-US" dirty="0">
                <a:solidFill>
                  <a:prstClr val="black"/>
                </a:solidFill>
                <a:ea typeface="+mn-ea"/>
                <a:cs typeface="+mn-cs"/>
              </a:rPr>
              <a:t>Technical Assistance Webinar: </a:t>
            </a:r>
            <a:br>
              <a:rPr lang="en-US" sz="3600" dirty="0">
                <a:solidFill>
                  <a:prstClr val="black"/>
                </a:solidFill>
                <a:ea typeface="+mn-ea"/>
                <a:cs typeface="+mn-cs"/>
              </a:rPr>
            </a:br>
            <a:r>
              <a:rPr lang="en-US" sz="3600" dirty="0">
                <a:solidFill>
                  <a:prstClr val="black"/>
                </a:solidFill>
                <a:ea typeface="+mn-ea"/>
                <a:cs typeface="+mn-cs"/>
              </a:rPr>
              <a:t>Regional Medical Libraries for the Network </a:t>
            </a:r>
            <a:br>
              <a:rPr lang="en-US" sz="3600" dirty="0">
                <a:solidFill>
                  <a:prstClr val="black"/>
                </a:solidFill>
                <a:ea typeface="+mn-ea"/>
                <a:cs typeface="+mn-cs"/>
              </a:rPr>
            </a:br>
            <a:r>
              <a:rPr lang="en-US" sz="3600" dirty="0">
                <a:solidFill>
                  <a:prstClr val="black"/>
                </a:solidFill>
                <a:ea typeface="+mn-ea"/>
                <a:cs typeface="+mn-cs"/>
              </a:rPr>
              <a:t>of the National Library of Medicine (UG4)</a:t>
            </a:r>
            <a:endParaRPr lang="en-US" dirty="0"/>
          </a:p>
        </p:txBody>
      </p:sp>
    </p:spTree>
    <p:extLst>
      <p:ext uri="{BB962C8B-B14F-4D97-AF65-F5344CB8AC3E}">
        <p14:creationId xmlns:p14="http://schemas.microsoft.com/office/powerpoint/2010/main" val="292352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US" dirty="0"/>
              <a:t>NLM Office of Engagement and Training (OET)</a:t>
            </a:r>
          </a:p>
        </p:txBody>
      </p:sp>
      <p:pic>
        <p:nvPicPr>
          <p:cNvPr id="24" name="Content Placeholder 23" descr="OET symbol with the text: OET connections across NIH, within NLM, to NLM products, services, and data, and with communities across the US.">
            <a:extLst>
              <a:ext uri="{FF2B5EF4-FFF2-40B4-BE49-F238E27FC236}">
                <a16:creationId xmlns:a16="http://schemas.microsoft.com/office/drawing/2014/main" id="{CA3BDD01-F92A-483E-B6FD-89C9D18B9659}"/>
              </a:ext>
            </a:extLst>
          </p:cNvPr>
          <p:cNvPicPr>
            <a:picLocks noGrp="1" noChangeAspect="1"/>
          </p:cNvPicPr>
          <p:nvPr>
            <p:ph idx="1"/>
          </p:nvPr>
        </p:nvPicPr>
        <p:blipFill>
          <a:blip r:embed="rId3"/>
          <a:stretch>
            <a:fillRect/>
          </a:stretch>
        </p:blipFill>
        <p:spPr>
          <a:xfrm>
            <a:off x="282610" y="2956627"/>
            <a:ext cx="8578780" cy="2643999"/>
          </a:xfrm>
          <a:prstGeom prst="rect">
            <a:avLst/>
          </a:prstGeom>
        </p:spPr>
      </p:pic>
    </p:spTree>
    <p:extLst>
      <p:ext uri="{BB962C8B-B14F-4D97-AF65-F5344CB8AC3E}">
        <p14:creationId xmlns:p14="http://schemas.microsoft.com/office/powerpoint/2010/main" val="427367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EFCF0-F0F1-47AE-8F2B-5C535A82175E}"/>
              </a:ext>
            </a:extLst>
          </p:cNvPr>
          <p:cNvSpPr>
            <a:spLocks noGrp="1"/>
          </p:cNvSpPr>
          <p:nvPr>
            <p:ph type="title"/>
          </p:nvPr>
        </p:nvSpPr>
        <p:spPr/>
        <p:txBody>
          <a:bodyPr/>
          <a:lstStyle/>
          <a:p>
            <a:r>
              <a:rPr lang="en-US" dirty="0"/>
              <a:t>NNLM Accomplishments, Year 1</a:t>
            </a:r>
            <a:br>
              <a:rPr lang="en-US" dirty="0"/>
            </a:br>
            <a:r>
              <a:rPr lang="en-US" sz="2800" dirty="0"/>
              <a:t>(May 2016—April 2017)</a:t>
            </a:r>
          </a:p>
        </p:txBody>
      </p:sp>
      <p:pic>
        <p:nvPicPr>
          <p:cNvPr id="6" name="Content Placeholder 5" descr="A poster of NNLM RD3 Launch" title="NNLM RD3 Launch">
            <a:extLst>
              <a:ext uri="{FF2B5EF4-FFF2-40B4-BE49-F238E27FC236}">
                <a16:creationId xmlns:a16="http://schemas.microsoft.com/office/drawing/2014/main" id="{8ECE8533-1793-4248-916A-E653CF2D0F89}"/>
              </a:ext>
            </a:extLst>
          </p:cNvPr>
          <p:cNvPicPr>
            <a:picLocks noGrp="1" noChangeAspect="1"/>
          </p:cNvPicPr>
          <p:nvPr>
            <p:ph idx="1"/>
          </p:nvPr>
        </p:nvPicPr>
        <p:blipFill>
          <a:blip r:embed="rId3"/>
          <a:stretch>
            <a:fillRect/>
          </a:stretch>
        </p:blipFill>
        <p:spPr>
          <a:xfrm>
            <a:off x="5689981" y="2594283"/>
            <a:ext cx="2434110" cy="3150025"/>
          </a:xfrm>
          <a:prstGeom prst="rect">
            <a:avLst/>
          </a:prstGeom>
          <a:ln>
            <a:noFill/>
          </a:ln>
          <a:effectLst>
            <a:outerShdw blurRad="292100" dist="139700" dir="2700000" algn="tl" rotWithShape="0">
              <a:srgbClr val="333333">
                <a:alpha val="65000"/>
              </a:srgbClr>
            </a:outerShdw>
          </a:effectLst>
        </p:spPr>
      </p:pic>
      <p:pic>
        <p:nvPicPr>
          <p:cNvPr id="7" name="Content Placeholder 6" descr="Screenshot of the National Network of Libraries of Medicine Web page.">
            <a:extLst>
              <a:ext uri="{FF2B5EF4-FFF2-40B4-BE49-F238E27FC236}">
                <a16:creationId xmlns:a16="http://schemas.microsoft.com/office/drawing/2014/main" id="{F6EE14C4-C877-4107-9E1A-07339B3A1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384" y="2494782"/>
            <a:ext cx="4079632" cy="4233960"/>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3319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EFCF0-F0F1-47AE-8F2B-5C535A82175E}"/>
              </a:ext>
            </a:extLst>
          </p:cNvPr>
          <p:cNvSpPr>
            <a:spLocks noGrp="1"/>
          </p:cNvSpPr>
          <p:nvPr>
            <p:ph type="title"/>
          </p:nvPr>
        </p:nvSpPr>
        <p:spPr/>
        <p:txBody>
          <a:bodyPr/>
          <a:lstStyle/>
          <a:p>
            <a:r>
              <a:rPr lang="en-US" dirty="0"/>
              <a:t>NNLM Accomplishments, Year 2</a:t>
            </a:r>
            <a:br>
              <a:rPr lang="en-US" dirty="0"/>
            </a:br>
            <a:r>
              <a:rPr lang="en-US" sz="2800" dirty="0"/>
              <a:t>(May 2017—April 2018)</a:t>
            </a:r>
          </a:p>
        </p:txBody>
      </p:sp>
      <p:pic>
        <p:nvPicPr>
          <p:cNvPr id="6" name="Content Placeholder 3">
            <a:extLst>
              <a:ext uri="{FF2B5EF4-FFF2-40B4-BE49-F238E27FC236}">
                <a16:creationId xmlns:a16="http://schemas.microsoft.com/office/drawing/2014/main" id="{0AED2115-A8AB-4243-8358-A4AD31BB7D12}"/>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6" b="1"/>
          <a:stretch/>
        </p:blipFill>
        <p:spPr>
          <a:xfrm>
            <a:off x="2502249" y="3626092"/>
            <a:ext cx="1815401" cy="1392435"/>
          </a:xfrm>
          <a:prstGeom prst="rect">
            <a:avLst/>
          </a:prstGeom>
          <a:effectLst>
            <a:reflection endPos="0" dist="50800" dir="5400000" sy="-100000" algn="bl" rotWithShape="0"/>
            <a:softEdge rad="177800"/>
          </a:effectLst>
        </p:spPr>
      </p:pic>
      <p:pic>
        <p:nvPicPr>
          <p:cNvPr id="1026" name="Picture 2" descr="PLA Logo">
            <a:extLst>
              <a:ext uri="{FF2B5EF4-FFF2-40B4-BE49-F238E27FC236}">
                <a16:creationId xmlns:a16="http://schemas.microsoft.com/office/drawing/2014/main" id="{A1255E61-D68F-4894-AFD1-4B43D11DC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92191"/>
            <a:ext cx="2952750" cy="8477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WebJunction logo">
            <a:extLst>
              <a:ext uri="{FF2B5EF4-FFF2-40B4-BE49-F238E27FC236}">
                <a16:creationId xmlns:a16="http://schemas.microsoft.com/office/drawing/2014/main" id="{E6A78889-BCB7-4CE0-AFE2-DC358B59D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104704"/>
            <a:ext cx="3038475" cy="71437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1D4E0D93-AB69-4064-B89B-ADFFD2F791D7}"/>
              </a:ext>
            </a:extLst>
          </p:cNvPr>
          <p:cNvPicPr>
            <a:picLocks noChangeAspect="1"/>
          </p:cNvPicPr>
          <p:nvPr/>
        </p:nvPicPr>
        <p:blipFill>
          <a:blip r:embed="rId6"/>
          <a:stretch>
            <a:fillRect/>
          </a:stretch>
        </p:blipFill>
        <p:spPr>
          <a:xfrm>
            <a:off x="4638564" y="2513648"/>
            <a:ext cx="3588378" cy="3526152"/>
          </a:xfrm>
          <a:prstGeom prst="rect">
            <a:avLst/>
          </a:prstGeom>
          <a:ln>
            <a:noFill/>
          </a:ln>
          <a:effectLst>
            <a:softEdge rad="112500"/>
          </a:effectLst>
        </p:spPr>
      </p:pic>
    </p:spTree>
    <p:extLst>
      <p:ext uri="{BB962C8B-B14F-4D97-AF65-F5344CB8AC3E}">
        <p14:creationId xmlns:p14="http://schemas.microsoft.com/office/powerpoint/2010/main" val="254525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EFCF0-F0F1-47AE-8F2B-5C535A82175E}"/>
              </a:ext>
            </a:extLst>
          </p:cNvPr>
          <p:cNvSpPr>
            <a:spLocks noGrp="1"/>
          </p:cNvSpPr>
          <p:nvPr>
            <p:ph type="title"/>
          </p:nvPr>
        </p:nvSpPr>
        <p:spPr/>
        <p:txBody>
          <a:bodyPr/>
          <a:lstStyle/>
          <a:p>
            <a:r>
              <a:rPr lang="en-US" dirty="0"/>
              <a:t>NNLM Accomplishments, Year 3</a:t>
            </a:r>
            <a:br>
              <a:rPr lang="en-US" dirty="0"/>
            </a:br>
            <a:r>
              <a:rPr lang="en-US" sz="2800" dirty="0"/>
              <a:t>(May 2018—April 2019)</a:t>
            </a:r>
          </a:p>
        </p:txBody>
      </p:sp>
      <p:pic>
        <p:nvPicPr>
          <p:cNvPr id="1028" name="Picture 4" descr="Join NNLM for the Spring #citeNLM Wikipedia Edit-a-thon on ...">
            <a:extLst>
              <a:ext uri="{FF2B5EF4-FFF2-40B4-BE49-F238E27FC236}">
                <a16:creationId xmlns:a16="http://schemas.microsoft.com/office/drawing/2014/main" id="{4ACF1989-91C8-46F3-905E-72C35EC9D2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734" y="2590069"/>
            <a:ext cx="3088094" cy="15440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BB8F92EE-E840-40D1-A9F6-4BDAD086D750}"/>
              </a:ext>
            </a:extLst>
          </p:cNvPr>
          <p:cNvPicPr>
            <a:picLocks noChangeAspect="1"/>
          </p:cNvPicPr>
          <p:nvPr/>
        </p:nvPicPr>
        <p:blipFill>
          <a:blip r:embed="rId4"/>
          <a:stretch>
            <a:fillRect/>
          </a:stretch>
        </p:blipFill>
        <p:spPr>
          <a:xfrm>
            <a:off x="3980566" y="2911209"/>
            <a:ext cx="4908655" cy="3496218"/>
          </a:xfrm>
          <a:prstGeom prst="rect">
            <a:avLst/>
          </a:prstGeom>
          <a:ln>
            <a:noFill/>
          </a:ln>
          <a:effectLst>
            <a:outerShdw blurRad="190500" algn="tl" rotWithShape="0">
              <a:srgbClr val="000000">
                <a:alpha val="70000"/>
              </a:srgbClr>
            </a:outerShdw>
          </a:effectLst>
        </p:spPr>
      </p:pic>
      <p:pic>
        <p:nvPicPr>
          <p:cNvPr id="7" name="Picture 4" descr="Exploring Genetics with Kids and Teens Kit materials">
            <a:extLst>
              <a:ext uri="{FF2B5EF4-FFF2-40B4-BE49-F238E27FC236}">
                <a16:creationId xmlns:a16="http://schemas.microsoft.com/office/drawing/2014/main" id="{34B6944A-670B-4EAE-8D3A-D91EF53F8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742" y="2224622"/>
            <a:ext cx="2347378" cy="234737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41227AF4-F954-420A-989F-7691D07C9D30}"/>
              </a:ext>
            </a:extLst>
          </p:cNvPr>
          <p:cNvPicPr>
            <a:picLocks noChangeAspect="1"/>
          </p:cNvPicPr>
          <p:nvPr/>
        </p:nvPicPr>
        <p:blipFill>
          <a:blip r:embed="rId6"/>
          <a:stretch>
            <a:fillRect/>
          </a:stretch>
        </p:blipFill>
        <p:spPr>
          <a:xfrm>
            <a:off x="186734" y="6253968"/>
            <a:ext cx="7515225" cy="47625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C046A30C-7CAF-4D8F-870F-652E38427A26}"/>
              </a:ext>
            </a:extLst>
          </p:cNvPr>
          <p:cNvPicPr>
            <a:picLocks noChangeAspect="1"/>
          </p:cNvPicPr>
          <p:nvPr/>
        </p:nvPicPr>
        <p:blipFill>
          <a:blip r:embed="rId7"/>
          <a:stretch>
            <a:fillRect/>
          </a:stretch>
        </p:blipFill>
        <p:spPr>
          <a:xfrm>
            <a:off x="1442041" y="3979069"/>
            <a:ext cx="2285665" cy="2272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488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EFCF0-F0F1-47AE-8F2B-5C535A82175E}"/>
              </a:ext>
            </a:extLst>
          </p:cNvPr>
          <p:cNvSpPr>
            <a:spLocks noGrp="1"/>
          </p:cNvSpPr>
          <p:nvPr>
            <p:ph type="title"/>
          </p:nvPr>
        </p:nvSpPr>
        <p:spPr/>
        <p:txBody>
          <a:bodyPr/>
          <a:lstStyle/>
          <a:p>
            <a:r>
              <a:rPr lang="en-US" dirty="0"/>
              <a:t>NNLM Accomplishments, Year 4 </a:t>
            </a:r>
            <a:br>
              <a:rPr lang="en-US" dirty="0"/>
            </a:br>
            <a:r>
              <a:rPr lang="en-US" sz="2800" dirty="0"/>
              <a:t>(May 2019—April 2020)</a:t>
            </a:r>
          </a:p>
        </p:txBody>
      </p:sp>
      <p:sp>
        <p:nvSpPr>
          <p:cNvPr id="4" name="Content Placeholder 3">
            <a:extLst>
              <a:ext uri="{FF2B5EF4-FFF2-40B4-BE49-F238E27FC236}">
                <a16:creationId xmlns:a16="http://schemas.microsoft.com/office/drawing/2014/main" id="{AB8622FF-B180-4DBD-A0BF-B298624FDD1F}"/>
              </a:ext>
            </a:extLst>
          </p:cNvPr>
          <p:cNvSpPr>
            <a:spLocks noGrp="1"/>
          </p:cNvSpPr>
          <p:nvPr>
            <p:ph idx="1"/>
          </p:nvPr>
        </p:nvSpPr>
        <p:spPr>
          <a:xfrm>
            <a:off x="4827178" y="2724151"/>
            <a:ext cx="4164422" cy="3371850"/>
          </a:xfrm>
          <a:prstGeom prst="rect">
            <a:avLst/>
          </a:prstGeom>
        </p:spPr>
        <p:txBody>
          <a:bodyPr vert="horz" lIns="91440" tIns="45720" rIns="91440" bIns="45720" rtlCol="0">
            <a:noAutofit/>
          </a:bodyPr>
          <a:lstStyle/>
          <a:p>
            <a:pPr marL="0" indent="0">
              <a:buNone/>
            </a:pPr>
            <a:r>
              <a:rPr lang="en-US" sz="2600" b="1" dirty="0"/>
              <a:t>Year by the Numbers</a:t>
            </a:r>
            <a:endParaRPr lang="en-US" sz="2600" dirty="0"/>
          </a:p>
          <a:p>
            <a:pPr marL="0" indent="0">
              <a:buClr>
                <a:schemeClr val="accent1">
                  <a:lumMod val="75000"/>
                </a:schemeClr>
              </a:buClr>
              <a:buNone/>
            </a:pPr>
            <a:r>
              <a:rPr lang="en-US" sz="2100" b="1" dirty="0"/>
              <a:t>8,261</a:t>
            </a:r>
            <a:r>
              <a:rPr lang="en-US" sz="2100" dirty="0"/>
              <a:t> member organizations</a:t>
            </a:r>
          </a:p>
          <a:p>
            <a:pPr marL="0" indent="0">
              <a:buClr>
                <a:schemeClr val="accent1">
                  <a:lumMod val="75000"/>
                </a:schemeClr>
              </a:buClr>
              <a:buNone/>
            </a:pPr>
            <a:r>
              <a:rPr lang="en-US" sz="2100" b="1" dirty="0"/>
              <a:t>4,061</a:t>
            </a:r>
            <a:r>
              <a:rPr lang="en-US" sz="2100" dirty="0"/>
              <a:t> activities reaching </a:t>
            </a:r>
            <a:r>
              <a:rPr lang="en-US" sz="2100" b="1" dirty="0"/>
              <a:t>1,535,685</a:t>
            </a:r>
            <a:r>
              <a:rPr lang="en-US" sz="2100" dirty="0"/>
              <a:t> participants</a:t>
            </a:r>
          </a:p>
          <a:p>
            <a:pPr marL="0" indent="0">
              <a:buClr>
                <a:schemeClr val="accent1">
                  <a:lumMod val="75000"/>
                </a:schemeClr>
              </a:buClr>
              <a:buNone/>
            </a:pPr>
            <a:r>
              <a:rPr lang="en-US" sz="2100" b="1" dirty="0"/>
              <a:t>583</a:t>
            </a:r>
            <a:r>
              <a:rPr lang="en-US" sz="2100" dirty="0"/>
              <a:t> projects conducted by </a:t>
            </a:r>
            <a:r>
              <a:rPr lang="en-US" sz="2100" b="1" dirty="0"/>
              <a:t>398</a:t>
            </a:r>
            <a:r>
              <a:rPr lang="en-US" sz="2100" dirty="0"/>
              <a:t> lead organizations</a:t>
            </a:r>
          </a:p>
          <a:p>
            <a:pPr marL="0" indent="0">
              <a:buClr>
                <a:schemeClr val="accent1">
                  <a:lumMod val="75000"/>
                </a:schemeClr>
              </a:buClr>
              <a:buNone/>
            </a:pPr>
            <a:r>
              <a:rPr lang="en-US" sz="2100" b="1" dirty="0"/>
              <a:t>342</a:t>
            </a:r>
            <a:r>
              <a:rPr lang="en-US" sz="2100" dirty="0"/>
              <a:t> projects and </a:t>
            </a:r>
            <a:r>
              <a:rPr lang="en-US" sz="2100" b="1" dirty="0"/>
              <a:t>1,513</a:t>
            </a:r>
            <a:r>
              <a:rPr lang="en-US" sz="2100" dirty="0"/>
              <a:t> activities funded </a:t>
            </a:r>
          </a:p>
          <a:p>
            <a:pPr marL="0" indent="-228600" defTabSz="914400" fontAlgn="ctr">
              <a:lnSpc>
                <a:spcPct val="90000"/>
              </a:lnSpc>
              <a:buClr>
                <a:schemeClr val="accent1">
                  <a:lumMod val="75000"/>
                </a:schemeClr>
              </a:buClr>
              <a:buFont typeface="Arial" panose="020B0604020202020204" pitchFamily="34" charset="0"/>
              <a:buChar char="•"/>
            </a:pPr>
            <a:endParaRPr lang="en-US" sz="1700" dirty="0"/>
          </a:p>
        </p:txBody>
      </p:sp>
      <p:pic>
        <p:nvPicPr>
          <p:cNvPr id="9" name="Picture 8" descr="funding.jpg">
            <a:extLst>
              <a:ext uri="{FF2B5EF4-FFF2-40B4-BE49-F238E27FC236}">
                <a16:creationId xmlns:a16="http://schemas.microsoft.com/office/drawing/2014/main" id="{A23FEC76-4DAE-4352-9089-59FF6A8DB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07" y="2717501"/>
            <a:ext cx="3859620" cy="3039450"/>
          </a:xfrm>
          <a:prstGeom prst="rect">
            <a:avLst/>
          </a:prstGeom>
          <a:effectLst/>
        </p:spPr>
      </p:pic>
    </p:spTree>
    <p:extLst>
      <p:ext uri="{BB962C8B-B14F-4D97-AF65-F5344CB8AC3E}">
        <p14:creationId xmlns:p14="http://schemas.microsoft.com/office/powerpoint/2010/main" val="292360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457200" y="117730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Text Placeholder 2"/>
          <p:cNvSpPr txBox="1">
            <a:spLocks/>
          </p:cNvSpPr>
          <p:nvPr/>
        </p:nvSpPr>
        <p:spPr>
          <a:xfrm>
            <a:off x="457200" y="2502871"/>
            <a:ext cx="8229600" cy="31778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
                <a:schemeClr val="accent1">
                  <a:lumMod val="75000"/>
                </a:schemeClr>
              </a:buClr>
              <a:buNone/>
            </a:pPr>
            <a:endParaRPr lang="en-US" sz="4400" dirty="0"/>
          </a:p>
        </p:txBody>
      </p:sp>
      <p:sp>
        <p:nvSpPr>
          <p:cNvPr id="3" name="Title 2">
            <a:extLst>
              <a:ext uri="{FF2B5EF4-FFF2-40B4-BE49-F238E27FC236}">
                <a16:creationId xmlns:a16="http://schemas.microsoft.com/office/drawing/2014/main" id="{3A857EB5-C53A-4553-9E21-5520B47E3A81}"/>
              </a:ext>
            </a:extLst>
          </p:cNvPr>
          <p:cNvSpPr>
            <a:spLocks noGrp="1"/>
          </p:cNvSpPr>
          <p:nvPr>
            <p:ph type="title"/>
          </p:nvPr>
        </p:nvSpPr>
        <p:spPr/>
        <p:txBody>
          <a:bodyPr/>
          <a:lstStyle/>
          <a:p>
            <a:r>
              <a:rPr lang="en-US" dirty="0"/>
              <a:t>How to Get More Information on the NNLM Program</a:t>
            </a:r>
          </a:p>
        </p:txBody>
      </p:sp>
      <p:sp>
        <p:nvSpPr>
          <p:cNvPr id="4" name="Content Placeholder 3">
            <a:extLst>
              <a:ext uri="{FF2B5EF4-FFF2-40B4-BE49-F238E27FC236}">
                <a16:creationId xmlns:a16="http://schemas.microsoft.com/office/drawing/2014/main" id="{4403E345-388A-40B3-A28D-2E270112A594}"/>
              </a:ext>
            </a:extLst>
          </p:cNvPr>
          <p:cNvSpPr>
            <a:spLocks noGrp="1"/>
          </p:cNvSpPr>
          <p:nvPr>
            <p:ph idx="1"/>
          </p:nvPr>
        </p:nvSpPr>
        <p:spPr>
          <a:xfrm>
            <a:off x="1733550" y="2743201"/>
            <a:ext cx="6991350" cy="3371850"/>
          </a:xfrm>
          <a:prstGeom prst="rect">
            <a:avLst/>
          </a:prstGeom>
        </p:spPr>
        <p:txBody>
          <a:bodyPr/>
          <a:lstStyle/>
          <a:p>
            <a:pPr marL="0" indent="0">
              <a:buNone/>
            </a:pPr>
            <a:endParaRPr lang="en-US" sz="1200" dirty="0"/>
          </a:p>
          <a:p>
            <a:r>
              <a:rPr lang="en-US" sz="5600" dirty="0"/>
              <a:t>nnlm.gov</a:t>
            </a:r>
          </a:p>
          <a:p>
            <a:pPr marL="0" indent="0">
              <a:buNone/>
            </a:pPr>
            <a:endParaRPr lang="en-US" sz="2400" dirty="0"/>
          </a:p>
          <a:p>
            <a:r>
              <a:rPr lang="en-US" sz="5600" dirty="0"/>
              <a:t>nnlm.gov/workbook</a:t>
            </a:r>
          </a:p>
          <a:p>
            <a:pPr marL="0" indent="0">
              <a:buNone/>
            </a:pPr>
            <a:endParaRPr lang="en-US" sz="2200" dirty="0"/>
          </a:p>
        </p:txBody>
      </p:sp>
      <p:pic>
        <p:nvPicPr>
          <p:cNvPr id="5" name="Picture 4" descr="A picture containing clock&#10;&#10;Description automatically generated">
            <a:extLst>
              <a:ext uri="{FF2B5EF4-FFF2-40B4-BE49-F238E27FC236}">
                <a16:creationId xmlns:a16="http://schemas.microsoft.com/office/drawing/2014/main" id="{FE7C7605-D18E-4DB3-841F-490368ED451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91590" y="3183232"/>
            <a:ext cx="876299" cy="876299"/>
          </a:xfrm>
          <a:prstGeom prst="rect">
            <a:avLst/>
          </a:prstGeom>
        </p:spPr>
      </p:pic>
      <p:sp>
        <p:nvSpPr>
          <p:cNvPr id="8" name="TextBox 7">
            <a:extLst>
              <a:ext uri="{FF2B5EF4-FFF2-40B4-BE49-F238E27FC236}">
                <a16:creationId xmlns:a16="http://schemas.microsoft.com/office/drawing/2014/main" id="{3B42197B-D972-4AC8-947A-B495C5F44608}"/>
              </a:ext>
            </a:extLst>
          </p:cNvPr>
          <p:cNvSpPr txBox="1"/>
          <p:nvPr/>
        </p:nvSpPr>
        <p:spPr>
          <a:xfrm>
            <a:off x="1143000" y="6858000"/>
            <a:ext cx="6858000" cy="230832"/>
          </a:xfrm>
          <a:prstGeom prst="rect">
            <a:avLst/>
          </a:prstGeom>
          <a:noFill/>
        </p:spPr>
        <p:txBody>
          <a:bodyPr wrap="square" rtlCol="0">
            <a:spAutoFit/>
          </a:bodyPr>
          <a:lstStyle/>
          <a:p>
            <a:endParaRPr lang="en-US" sz="900" dirty="0"/>
          </a:p>
        </p:txBody>
      </p:sp>
      <p:pic>
        <p:nvPicPr>
          <p:cNvPr id="9" name="Picture 8" descr="A picture containing clock&#10;&#10;Description automatically generated">
            <a:extLst>
              <a:ext uri="{FF2B5EF4-FFF2-40B4-BE49-F238E27FC236}">
                <a16:creationId xmlns:a16="http://schemas.microsoft.com/office/drawing/2014/main" id="{E66CCA94-198B-4047-B239-2E7FD27446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95400" y="4625325"/>
            <a:ext cx="876299" cy="876299"/>
          </a:xfrm>
          <a:prstGeom prst="rect">
            <a:avLst/>
          </a:prstGeom>
        </p:spPr>
      </p:pic>
      <p:sp>
        <p:nvSpPr>
          <p:cNvPr id="12" name="TextBox 11">
            <a:extLst>
              <a:ext uri="{FF2B5EF4-FFF2-40B4-BE49-F238E27FC236}">
                <a16:creationId xmlns:a16="http://schemas.microsoft.com/office/drawing/2014/main" id="{DEC37ABD-111A-4F25-8E08-0D47A99D5BF8}"/>
              </a:ext>
            </a:extLst>
          </p:cNvPr>
          <p:cNvSpPr txBox="1"/>
          <p:nvPr/>
        </p:nvSpPr>
        <p:spPr>
          <a:xfrm>
            <a:off x="1143000" y="6858000"/>
            <a:ext cx="6858000"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75883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Pause for Questions</a:t>
            </a:r>
          </a:p>
        </p:txBody>
      </p:sp>
      <p:pic>
        <p:nvPicPr>
          <p:cNvPr id="2" name="Picture 1" descr="nlmgraphic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395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457200" y="1151082"/>
            <a:ext cx="8229600" cy="1143000"/>
          </a:xfrm>
        </p:spPr>
        <p:txBody>
          <a:bodyPr/>
          <a:lstStyle/>
          <a:p>
            <a:pPr marL="0" lvl="1">
              <a:lnSpc>
                <a:spcPts val="4500"/>
              </a:lnSpc>
            </a:pPr>
            <a:r>
              <a:rPr lang="en-US" sz="4000" dirty="0"/>
              <a:t>UG4 2021-2026 Application Processes and Strategies</a:t>
            </a:r>
            <a:endParaRPr lang="en-US" sz="1600" dirty="0"/>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204" y="2378912"/>
            <a:ext cx="8229600" cy="3769428"/>
          </a:xfrm>
          <a:prstGeom prst="rect">
            <a:avLst/>
          </a:prstGeom>
        </p:spPr>
        <p:txBody>
          <a:bodyPr>
            <a:normAutofit fontScale="55000" lnSpcReduction="20000"/>
          </a:bodyPr>
          <a:lstStyle/>
          <a:p>
            <a:pPr marL="0" indent="0">
              <a:buNone/>
            </a:pPr>
            <a:r>
              <a:rPr lang="en-US" sz="4400" dirty="0"/>
              <a:t>Alan VanBiervliet, MA PHD - UG4 Program Official</a:t>
            </a:r>
          </a:p>
          <a:p>
            <a:pPr marL="1376363">
              <a:buNone/>
            </a:pPr>
            <a:r>
              <a:rPr lang="en-US" sz="4400" dirty="0"/>
              <a:t>Topic</a:t>
            </a:r>
            <a:r>
              <a:rPr lang="en-US" sz="3600" dirty="0"/>
              <a:t>s</a:t>
            </a:r>
          </a:p>
          <a:p>
            <a:pPr marL="1376363"/>
            <a:r>
              <a:rPr lang="en-US" sz="3300" dirty="0"/>
              <a:t>Cooperative Agreement Grant</a:t>
            </a:r>
          </a:p>
          <a:p>
            <a:pPr marL="1376363"/>
            <a:r>
              <a:rPr lang="en-US" dirty="0"/>
              <a:t>Milestones</a:t>
            </a:r>
          </a:p>
          <a:p>
            <a:pPr marL="1376363"/>
            <a:r>
              <a:rPr lang="en-US" dirty="0"/>
              <a:t>Initial Planning</a:t>
            </a:r>
          </a:p>
          <a:p>
            <a:pPr marL="1376363"/>
            <a:r>
              <a:rPr lang="en-US" dirty="0"/>
              <a:t>RMLs and Offices</a:t>
            </a:r>
          </a:p>
          <a:p>
            <a:pPr marL="1376363"/>
            <a:r>
              <a:rPr lang="en-US" dirty="0"/>
              <a:t>Staffing, ERA Commons</a:t>
            </a:r>
          </a:p>
          <a:p>
            <a:pPr marL="1376363"/>
            <a:r>
              <a:rPr lang="en-US" dirty="0"/>
              <a:t>Budget, Indirect Costs/F&amp;A</a:t>
            </a:r>
          </a:p>
          <a:p>
            <a:pPr marL="1376363"/>
            <a:r>
              <a:rPr lang="en-US" dirty="0"/>
              <a:t>Letters of Support, Appendix</a:t>
            </a:r>
          </a:p>
          <a:p>
            <a:pPr marL="1376363"/>
            <a:r>
              <a:rPr lang="en-US" dirty="0"/>
              <a:t>Subawards/Consortia</a:t>
            </a:r>
          </a:p>
          <a:p>
            <a:pPr marL="1376363"/>
            <a:r>
              <a:rPr lang="en-US" dirty="0"/>
              <a:t>Human Subjects</a:t>
            </a:r>
          </a:p>
          <a:p>
            <a:pPr marL="1376363"/>
            <a:r>
              <a:rPr lang="en-US" dirty="0"/>
              <a:t>NNLM Evaluation Center FOA</a:t>
            </a:r>
          </a:p>
          <a:p>
            <a:pPr marL="1376363"/>
            <a:r>
              <a:rPr lang="en-US" dirty="0"/>
              <a:t>ASSIST and General Tips</a:t>
            </a:r>
            <a:endParaRPr lang="en-US" sz="2800" dirty="0"/>
          </a:p>
          <a:p>
            <a:pPr marL="0" indent="0">
              <a:buNone/>
            </a:pPr>
            <a:endParaRPr lang="en-US" sz="2800" dirty="0"/>
          </a:p>
          <a:p>
            <a:pPr marL="0" indent="0">
              <a:buNone/>
            </a:pPr>
            <a:endParaRPr lang="en-US" sz="2400" dirty="0"/>
          </a:p>
        </p:txBody>
      </p:sp>
      <p:pic>
        <p:nvPicPr>
          <p:cNvPr id="5" name="Picture 2">
            <a:extLst>
              <a:ext uri="{FF2B5EF4-FFF2-40B4-BE49-F238E27FC236}">
                <a16:creationId xmlns:a16="http://schemas.microsoft.com/office/drawing/2014/main" id="{F108638C-7BA4-4577-A70C-CF7E50DD1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168" y="1782214"/>
            <a:ext cx="2167647" cy="22651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6591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p:txBody>
          <a:bodyPr/>
          <a:lstStyle/>
          <a:p>
            <a:pPr marL="0" lvl="1">
              <a:lnSpc>
                <a:spcPts val="4500"/>
              </a:lnSpc>
            </a:pPr>
            <a:r>
              <a:rPr lang="en-US" sz="4400" dirty="0"/>
              <a:t>NIH Funding Mechanisms</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200" y="2141034"/>
            <a:ext cx="8229600" cy="3840667"/>
          </a:xfrm>
          <a:prstGeom prst="rect">
            <a:avLst/>
          </a:prstGeom>
        </p:spPr>
        <p:txBody>
          <a:bodyPr>
            <a:noAutofit/>
          </a:bodyPr>
          <a:lstStyle/>
          <a:p>
            <a:r>
              <a:rPr lang="en-US" sz="2400" b="1" dirty="0"/>
              <a:t>Grants</a:t>
            </a:r>
            <a:r>
              <a:rPr lang="en-US" sz="2400" dirty="0"/>
              <a:t> - Designed to meet specific aims created by the applicant. Flexible approach based on data collected and changes in science and technology. Flexible budget modifications and carry over of funds between budget years. Little involvement by NIH staff in grant operation. Typically used for research projects. Majority of NIH funding. </a:t>
            </a:r>
          </a:p>
          <a:p>
            <a:r>
              <a:rPr lang="en-US" sz="2400" b="1" dirty="0"/>
              <a:t>Contracts</a:t>
            </a:r>
            <a:r>
              <a:rPr lang="en-US" sz="2400" dirty="0"/>
              <a:t> - Outcomes of the project based on NIH written criteria. Project activities limited to specifications in the contract. Typically specific timelines with objective milestones. Budget modification is limited.</a:t>
            </a:r>
          </a:p>
        </p:txBody>
      </p:sp>
    </p:spTree>
    <p:extLst>
      <p:ext uri="{BB962C8B-B14F-4D97-AF65-F5344CB8AC3E}">
        <p14:creationId xmlns:p14="http://schemas.microsoft.com/office/powerpoint/2010/main" val="2362200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p:txBody>
          <a:bodyPr/>
          <a:lstStyle/>
          <a:p>
            <a:pPr marL="0" lvl="1">
              <a:lnSpc>
                <a:spcPts val="4500"/>
              </a:lnSpc>
            </a:pPr>
            <a:r>
              <a:rPr lang="en-US" sz="4400" dirty="0"/>
              <a:t>Cooperative Agreement Grant</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200" y="2141035"/>
            <a:ext cx="8229600" cy="3640930"/>
          </a:xfrm>
          <a:prstGeom prst="rect">
            <a:avLst/>
          </a:prstGeom>
        </p:spPr>
        <p:txBody>
          <a:bodyPr>
            <a:noAutofit/>
          </a:bodyPr>
          <a:lstStyle/>
          <a:p>
            <a:r>
              <a:rPr lang="en-US" sz="2800" dirty="0"/>
              <a:t>Partnership between NIH and Awardee. Flexible approach to achieving aims based on data collected and changes in science and technology. Flexibility in budget modifications. No automatic carry over of funds between budget years. Commonly used for resource development, research networks, and programs in support of NIH mission. </a:t>
            </a:r>
          </a:p>
        </p:txBody>
      </p:sp>
    </p:spTree>
    <p:extLst>
      <p:ext uri="{BB962C8B-B14F-4D97-AF65-F5344CB8AC3E}">
        <p14:creationId xmlns:p14="http://schemas.microsoft.com/office/powerpoint/2010/main" val="4022845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3A71-7461-4778-81D8-1AD26B0E628B}"/>
              </a:ext>
            </a:extLst>
          </p:cNvPr>
          <p:cNvSpPr>
            <a:spLocks noGrp="1"/>
          </p:cNvSpPr>
          <p:nvPr>
            <p:ph type="title"/>
          </p:nvPr>
        </p:nvSpPr>
        <p:spPr/>
        <p:txBody>
          <a:bodyPr/>
          <a:lstStyle/>
          <a:p>
            <a:r>
              <a:rPr lang="en-US" dirty="0"/>
              <a:t>Speakers</a:t>
            </a:r>
          </a:p>
        </p:txBody>
      </p:sp>
      <p:pic>
        <p:nvPicPr>
          <p:cNvPr id="6" name="Picture 2">
            <a:extLst>
              <a:ext uri="{FF2B5EF4-FFF2-40B4-BE49-F238E27FC236}">
                <a16:creationId xmlns:a16="http://schemas.microsoft.com/office/drawing/2014/main" id="{3A35B29B-8FE3-4820-B4B5-CB87213A2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7" r="4616"/>
          <a:stretch/>
        </p:blipFill>
        <p:spPr bwMode="auto">
          <a:xfrm>
            <a:off x="635000" y="2198430"/>
            <a:ext cx="2075373" cy="2487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a:extLst>
              <a:ext uri="{FF2B5EF4-FFF2-40B4-BE49-F238E27FC236}">
                <a16:creationId xmlns:a16="http://schemas.microsoft.com/office/drawing/2014/main" id="{49DF842E-8EFD-4B31-8360-F84316E73963}"/>
              </a:ext>
            </a:extLst>
          </p:cNvPr>
          <p:cNvSpPr/>
          <p:nvPr/>
        </p:nvSpPr>
        <p:spPr>
          <a:xfrm>
            <a:off x="529686" y="4926812"/>
            <a:ext cx="2286000" cy="923330"/>
          </a:xfrm>
          <a:prstGeom prst="rect">
            <a:avLst/>
          </a:prstGeom>
        </p:spPr>
        <p:txBody>
          <a:bodyPr wrap="square">
            <a:spAutoFit/>
          </a:bodyPr>
          <a:lstStyle/>
          <a:p>
            <a:r>
              <a:rPr lang="en-US" dirty="0"/>
              <a:t>Alan VanBiervliet, MA PHD -- UG4 Program Official</a:t>
            </a:r>
          </a:p>
        </p:txBody>
      </p:sp>
      <p:pic>
        <p:nvPicPr>
          <p:cNvPr id="8" name="Picture 7" descr="Headshot of Mike Davidson. Short brown hair, blue polo shirt, glasses. ">
            <a:extLst>
              <a:ext uri="{FF2B5EF4-FFF2-40B4-BE49-F238E27FC236}">
                <a16:creationId xmlns:a16="http://schemas.microsoft.com/office/drawing/2014/main" id="{46597E7B-35BE-4873-89D1-5A1EF7B58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628" y="2223832"/>
            <a:ext cx="1795972" cy="240978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40F66F9-24E6-47A3-AFB0-6A1E2A24BA99}"/>
              </a:ext>
            </a:extLst>
          </p:cNvPr>
          <p:cNvSpPr/>
          <p:nvPr/>
        </p:nvSpPr>
        <p:spPr>
          <a:xfrm>
            <a:off x="6433628" y="4910986"/>
            <a:ext cx="2286000" cy="923330"/>
          </a:xfrm>
          <a:prstGeom prst="rect">
            <a:avLst/>
          </a:prstGeom>
        </p:spPr>
        <p:txBody>
          <a:bodyPr wrap="square">
            <a:spAutoFit/>
          </a:bodyPr>
          <a:lstStyle/>
          <a:p>
            <a:r>
              <a:rPr lang="en-US" dirty="0"/>
              <a:t>Mike Davidson – Office of Engagement and Training</a:t>
            </a:r>
          </a:p>
        </p:txBody>
      </p:sp>
      <p:pic>
        <p:nvPicPr>
          <p:cNvPr id="10" name="Picture 9" descr="Amanda J. Wilson, Office of Engagement and Training">
            <a:extLst>
              <a:ext uri="{FF2B5EF4-FFF2-40B4-BE49-F238E27FC236}">
                <a16:creationId xmlns:a16="http://schemas.microsoft.com/office/drawing/2014/main" id="{94E39981-12B2-40D1-8314-D18464FD90F5}"/>
              </a:ext>
            </a:extLst>
          </p:cNvPr>
          <p:cNvPicPr>
            <a:picLocks noChangeAspect="1"/>
          </p:cNvPicPr>
          <p:nvPr/>
        </p:nvPicPr>
        <p:blipFill>
          <a:blip r:embed="rId5"/>
          <a:stretch>
            <a:fillRect/>
          </a:stretch>
        </p:blipFill>
        <p:spPr>
          <a:xfrm>
            <a:off x="3648671" y="2223832"/>
            <a:ext cx="1795972" cy="240819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E6078EAB-0B1E-4FC9-B1A1-DACF15AD3433}"/>
              </a:ext>
            </a:extLst>
          </p:cNvPr>
          <p:cNvSpPr/>
          <p:nvPr/>
        </p:nvSpPr>
        <p:spPr>
          <a:xfrm>
            <a:off x="3648671" y="4917431"/>
            <a:ext cx="2286000" cy="923330"/>
          </a:xfrm>
          <a:prstGeom prst="rect">
            <a:avLst/>
          </a:prstGeom>
        </p:spPr>
        <p:txBody>
          <a:bodyPr wrap="square">
            <a:spAutoFit/>
          </a:bodyPr>
          <a:lstStyle/>
          <a:p>
            <a:r>
              <a:rPr lang="en-US" dirty="0"/>
              <a:t>Amanda J. Wilson – Office of Engagement and Training</a:t>
            </a:r>
          </a:p>
        </p:txBody>
      </p:sp>
    </p:spTree>
    <p:extLst>
      <p:ext uri="{BB962C8B-B14F-4D97-AF65-F5344CB8AC3E}">
        <p14:creationId xmlns:p14="http://schemas.microsoft.com/office/powerpoint/2010/main" val="659800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p:txBody>
          <a:bodyPr/>
          <a:lstStyle/>
          <a:p>
            <a:pPr marL="0" lvl="1">
              <a:lnSpc>
                <a:spcPts val="4500"/>
              </a:lnSpc>
            </a:pPr>
            <a:r>
              <a:rPr lang="en-US" sz="4400" dirty="0"/>
              <a:t>Cooperative Agreement Grant</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200" y="2141034"/>
            <a:ext cx="8229600" cy="3840667"/>
          </a:xfrm>
          <a:prstGeom prst="rect">
            <a:avLst/>
          </a:prstGeom>
        </p:spPr>
        <p:txBody>
          <a:bodyPr>
            <a:noAutofit/>
          </a:bodyPr>
          <a:lstStyle/>
          <a:p>
            <a:pPr marL="0" indent="0">
              <a:buNone/>
            </a:pPr>
            <a:r>
              <a:rPr lang="en-US" sz="2800" dirty="0"/>
              <a:t>Significant involvement by NIH staff as: </a:t>
            </a:r>
          </a:p>
          <a:p>
            <a:r>
              <a:rPr lang="en-US" sz="2800" dirty="0"/>
              <a:t>Project Scientists (programmatic </a:t>
            </a:r>
            <a:br>
              <a:rPr lang="en-US" sz="2800" dirty="0"/>
            </a:br>
            <a:r>
              <a:rPr lang="en-US" sz="2800" dirty="0"/>
              <a:t>partners and advisors)(OET staff)</a:t>
            </a:r>
            <a:br>
              <a:rPr lang="en-US" sz="2800" dirty="0"/>
            </a:br>
            <a:endParaRPr lang="en-US" sz="2800" dirty="0"/>
          </a:p>
          <a:p>
            <a:r>
              <a:rPr lang="en-US" sz="2800" dirty="0"/>
              <a:t>Project Coordinator (NLM and NIH liaison, facilitates national coordination) (OET staff)</a:t>
            </a:r>
            <a:br>
              <a:rPr lang="en-US" sz="2800" dirty="0"/>
            </a:br>
            <a:endParaRPr lang="en-US" sz="2800" dirty="0"/>
          </a:p>
          <a:p>
            <a:r>
              <a:rPr lang="en-US" sz="2800" dirty="0"/>
              <a:t> Project Official (standard grant stewardship)</a:t>
            </a:r>
          </a:p>
        </p:txBody>
      </p:sp>
      <p:pic>
        <p:nvPicPr>
          <p:cNvPr id="5" name="Picture 2">
            <a:extLst>
              <a:ext uri="{FF2B5EF4-FFF2-40B4-BE49-F238E27FC236}">
                <a16:creationId xmlns:a16="http://schemas.microsoft.com/office/drawing/2014/main" id="{DFC5B8F6-73AF-430E-ADC3-EB8BC18DC0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t="-1954" r="-25001" b="-10650"/>
          <a:stretch/>
        </p:blipFill>
        <p:spPr bwMode="auto">
          <a:xfrm>
            <a:off x="6470479" y="1919578"/>
            <a:ext cx="3474720" cy="2368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13012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p:txBody>
          <a:bodyPr/>
          <a:lstStyle/>
          <a:p>
            <a:pPr marL="0" lvl="1">
              <a:lnSpc>
                <a:spcPts val="4500"/>
              </a:lnSpc>
            </a:pPr>
            <a:r>
              <a:rPr lang="en-US" sz="4400" dirty="0"/>
              <a:t>Milestones</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199" y="1967346"/>
            <a:ext cx="8368145" cy="4014356"/>
          </a:xfrm>
          <a:prstGeom prst="rect">
            <a:avLst/>
          </a:prstGeom>
        </p:spPr>
        <p:txBody>
          <a:bodyPr>
            <a:noAutofit/>
          </a:bodyPr>
          <a:lstStyle/>
          <a:p>
            <a:pPr marL="0" indent="0">
              <a:buNone/>
            </a:pPr>
            <a:r>
              <a:rPr lang="en-US" sz="2800" dirty="0"/>
              <a:t>Significant involvement by NIH staff as: </a:t>
            </a:r>
          </a:p>
          <a:p>
            <a:r>
              <a:rPr lang="en-US" sz="2800" dirty="0"/>
              <a:t>UG4 FOA Published June 17, 2020</a:t>
            </a:r>
          </a:p>
          <a:p>
            <a:r>
              <a:rPr lang="en-US" sz="2800" dirty="0"/>
              <a:t>Receipt Deadline September 11. 2020</a:t>
            </a:r>
          </a:p>
          <a:p>
            <a:r>
              <a:rPr lang="en-US" sz="2800" dirty="0"/>
              <a:t>Review December 2020</a:t>
            </a:r>
          </a:p>
          <a:p>
            <a:r>
              <a:rPr lang="en-US" sz="2800" dirty="0"/>
              <a:t>NLM Board Review January 2021</a:t>
            </a:r>
          </a:p>
          <a:p>
            <a:r>
              <a:rPr lang="en-US" sz="2800" dirty="0"/>
              <a:t>Final Funding Decision February 2021</a:t>
            </a:r>
          </a:p>
          <a:p>
            <a:r>
              <a:rPr lang="en-US" sz="2800" dirty="0"/>
              <a:t>Award negotiation Notice of Award March/April 2021</a:t>
            </a:r>
          </a:p>
          <a:p>
            <a:r>
              <a:rPr lang="en-US" sz="2800" dirty="0"/>
              <a:t>Start date May 1, 2021</a:t>
            </a:r>
          </a:p>
        </p:txBody>
      </p:sp>
      <p:pic>
        <p:nvPicPr>
          <p:cNvPr id="5" name="Picture 2">
            <a:extLst>
              <a:ext uri="{FF2B5EF4-FFF2-40B4-BE49-F238E27FC236}">
                <a16:creationId xmlns:a16="http://schemas.microsoft.com/office/drawing/2014/main" id="{7C5C5538-68EE-45BB-B1EE-F7B2048C08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2" r="10764"/>
          <a:stretch/>
        </p:blipFill>
        <p:spPr bwMode="auto">
          <a:xfrm>
            <a:off x="6439989" y="1590244"/>
            <a:ext cx="2390502" cy="21634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118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p:txBody>
          <a:bodyPr/>
          <a:lstStyle/>
          <a:p>
            <a:pPr marL="0" lvl="1">
              <a:lnSpc>
                <a:spcPts val="4500"/>
              </a:lnSpc>
            </a:pPr>
            <a:r>
              <a:rPr lang="en-US" sz="4400" dirty="0"/>
              <a:t>Milestones</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199" y="2133606"/>
            <a:ext cx="8368145" cy="4014356"/>
          </a:xfrm>
          <a:prstGeom prst="rect">
            <a:avLst/>
          </a:prstGeom>
        </p:spPr>
        <p:txBody>
          <a:bodyPr>
            <a:noAutofit/>
          </a:bodyPr>
          <a:lstStyle/>
          <a:p>
            <a:pPr marL="0" indent="0">
              <a:buNone/>
            </a:pPr>
            <a:r>
              <a:rPr lang="en-US" sz="2800" dirty="0"/>
              <a:t>Review Process</a:t>
            </a:r>
          </a:p>
          <a:p>
            <a:r>
              <a:rPr lang="en-US" sz="2800" dirty="0"/>
              <a:t>Special Emphasis Panel – external experts following standards NIH review quality assurance procedures</a:t>
            </a:r>
          </a:p>
          <a:p>
            <a:r>
              <a:rPr lang="en-US" sz="2800" dirty="0"/>
              <a:t>Meeting December 2020</a:t>
            </a:r>
          </a:p>
          <a:p>
            <a:r>
              <a:rPr lang="en-US" sz="2800" dirty="0"/>
              <a:t>Separate scores for the RML and the Optional Network Offices</a:t>
            </a:r>
          </a:p>
          <a:p>
            <a:r>
              <a:rPr lang="en-US" sz="2800" dirty="0"/>
              <a:t>It is very important to write the application with the review criteria in mind.</a:t>
            </a:r>
          </a:p>
        </p:txBody>
      </p:sp>
      <p:pic>
        <p:nvPicPr>
          <p:cNvPr id="5" name="Picture 2">
            <a:extLst>
              <a:ext uri="{FF2B5EF4-FFF2-40B4-BE49-F238E27FC236}">
                <a16:creationId xmlns:a16="http://schemas.microsoft.com/office/drawing/2014/main" id="{66929A8A-0211-493D-8D07-93EADE57B2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6401" y="50056"/>
            <a:ext cx="3634738" cy="2424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37299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457200" y="1306513"/>
            <a:ext cx="8229600" cy="1143000"/>
          </a:xfrm>
        </p:spPr>
        <p:txBody>
          <a:bodyPr/>
          <a:lstStyle/>
          <a:p>
            <a:pPr marL="0" lvl="1">
              <a:lnSpc>
                <a:spcPts val="4500"/>
              </a:lnSpc>
            </a:pPr>
            <a:r>
              <a:rPr lang="en-US" sz="4400" dirty="0"/>
              <a:t>Initial Planning</a:t>
            </a:r>
          </a:p>
        </p:txBody>
      </p:sp>
      <p:sp>
        <p:nvSpPr>
          <p:cNvPr id="3" name="Content Placeholder 2">
            <a:extLst>
              <a:ext uri="{FF2B5EF4-FFF2-40B4-BE49-F238E27FC236}">
                <a16:creationId xmlns:a16="http://schemas.microsoft.com/office/drawing/2014/main" id="{EFAB84C3-80DC-4579-9A04-22225D838232}"/>
              </a:ext>
            </a:extLst>
          </p:cNvPr>
          <p:cNvSpPr>
            <a:spLocks noGrp="1"/>
          </p:cNvSpPr>
          <p:nvPr>
            <p:ph idx="1"/>
          </p:nvPr>
        </p:nvSpPr>
        <p:spPr>
          <a:xfrm>
            <a:off x="457199" y="2133606"/>
            <a:ext cx="8368145" cy="4014356"/>
          </a:xfrm>
          <a:prstGeom prst="rect">
            <a:avLst/>
          </a:prstGeom>
        </p:spPr>
        <p:txBody>
          <a:bodyPr>
            <a:noAutofit/>
          </a:bodyPr>
          <a:lstStyle/>
          <a:p>
            <a:r>
              <a:rPr lang="en-US" sz="2800" dirty="0"/>
              <a:t>Carefully study the funding </a:t>
            </a:r>
            <a:br>
              <a:rPr lang="en-US" sz="2800" dirty="0"/>
            </a:br>
            <a:r>
              <a:rPr lang="en-US" sz="2800" dirty="0"/>
              <a:t>opportunity announcement </a:t>
            </a:r>
            <a:r>
              <a:rPr lang="en-US" sz="2800" u="sng" dirty="0">
                <a:hlinkClick r:id="rId3"/>
              </a:rPr>
              <a:t>https://grants.nih.gov/grants/guide/rfa-files/RFA-LM-20-001.html</a:t>
            </a:r>
            <a:r>
              <a:rPr lang="en-US" sz="2800" u="sng" dirty="0"/>
              <a:t> </a:t>
            </a:r>
            <a:r>
              <a:rPr lang="en-US" sz="2800" dirty="0"/>
              <a:t>(there are many links to important information)</a:t>
            </a:r>
          </a:p>
          <a:p>
            <a:r>
              <a:rPr lang="en-US" sz="2800" dirty="0"/>
              <a:t>Work closely (make friends) with your Grants Office.</a:t>
            </a:r>
          </a:p>
          <a:p>
            <a:r>
              <a:rPr lang="en-US" sz="2800" dirty="0"/>
              <a:t>Work with a university colleague who has experience with complex NIH applications.</a:t>
            </a:r>
          </a:p>
        </p:txBody>
      </p:sp>
      <p:pic>
        <p:nvPicPr>
          <p:cNvPr id="5" name="Picture 2">
            <a:extLst>
              <a:ext uri="{FF2B5EF4-FFF2-40B4-BE49-F238E27FC236}">
                <a16:creationId xmlns:a16="http://schemas.microsoft.com/office/drawing/2014/main" id="{ADD2C609-B6C7-4D5E-B188-2D8B411BDA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84" r="18104"/>
          <a:stretch/>
        </p:blipFill>
        <p:spPr bwMode="auto">
          <a:xfrm>
            <a:off x="5777381" y="0"/>
            <a:ext cx="3276563" cy="2917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3117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138542" y="1306513"/>
            <a:ext cx="9005457" cy="1143000"/>
          </a:xfrm>
        </p:spPr>
        <p:txBody>
          <a:bodyPr/>
          <a:lstStyle/>
          <a:p>
            <a:pPr marL="0" lvl="1">
              <a:lnSpc>
                <a:spcPts val="4500"/>
              </a:lnSpc>
            </a:pPr>
            <a:r>
              <a:rPr lang="en-US" sz="2800" b="1" dirty="0"/>
              <a:t>Regional Libraries of Medicine and National Offices</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508255"/>
            <a:ext cx="8649855" cy="3661636"/>
          </a:xfrm>
        </p:spPr>
        <p:txBody>
          <a:bodyPr/>
          <a:lstStyle/>
          <a:p>
            <a:r>
              <a:rPr lang="en-US" dirty="0"/>
              <a:t>8 Regional Libraries of Medicine</a:t>
            </a:r>
            <a:br>
              <a:rPr lang="en-US" dirty="0"/>
            </a:br>
            <a:r>
              <a:rPr lang="en-US" sz="900" dirty="0"/>
              <a:t> </a:t>
            </a:r>
          </a:p>
          <a:p>
            <a:r>
              <a:rPr lang="en-US" dirty="0"/>
              <a:t>3 Optional National Offices </a:t>
            </a:r>
            <a:br>
              <a:rPr lang="en-US" dirty="0"/>
            </a:br>
            <a:r>
              <a:rPr lang="en-US" dirty="0"/>
              <a:t>designed to serve the entire </a:t>
            </a:r>
            <a:br>
              <a:rPr lang="en-US" dirty="0"/>
            </a:br>
            <a:r>
              <a:rPr lang="en-US" dirty="0"/>
              <a:t>Network of the National Library of Medicine – housed within an RML with an autonomous head and separate budget. Could be a subaward.</a:t>
            </a:r>
          </a:p>
        </p:txBody>
      </p:sp>
      <p:pic>
        <p:nvPicPr>
          <p:cNvPr id="8" name="Picture 7">
            <a:extLst>
              <a:ext uri="{FF2B5EF4-FFF2-40B4-BE49-F238E27FC236}">
                <a16:creationId xmlns:a16="http://schemas.microsoft.com/office/drawing/2014/main" id="{EDF514B5-4038-40C0-9732-25004A1B2F5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66000"/>
                    </a14:imgEffect>
                  </a14:imgLayer>
                </a14:imgProps>
              </a:ext>
            </a:extLst>
          </a:blip>
          <a:srcRect t="1911" b="6644"/>
          <a:stretch/>
        </p:blipFill>
        <p:spPr>
          <a:xfrm>
            <a:off x="6243770" y="2322944"/>
            <a:ext cx="2672630" cy="1828800"/>
          </a:xfrm>
          <a:prstGeom prst="rect">
            <a:avLst/>
          </a:prstGeom>
        </p:spPr>
      </p:pic>
    </p:spTree>
    <p:extLst>
      <p:ext uri="{BB962C8B-B14F-4D97-AF65-F5344CB8AC3E}">
        <p14:creationId xmlns:p14="http://schemas.microsoft.com/office/powerpoint/2010/main" val="48744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126185" y="1220014"/>
            <a:ext cx="9005457" cy="1143000"/>
          </a:xfrm>
        </p:spPr>
        <p:txBody>
          <a:bodyPr/>
          <a:lstStyle/>
          <a:p>
            <a:pPr marL="0" lvl="1">
              <a:lnSpc>
                <a:spcPts val="4500"/>
              </a:lnSpc>
            </a:pPr>
            <a:r>
              <a:rPr lang="en-US" sz="2800" b="1" dirty="0"/>
              <a:t>Regional Libraries of Medicine and National Offices</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508255"/>
            <a:ext cx="8649855" cy="3661636"/>
          </a:xfrm>
        </p:spPr>
        <p:txBody>
          <a:bodyPr/>
          <a:lstStyle/>
          <a:p>
            <a:endParaRPr lang="en-US" dirty="0"/>
          </a:p>
        </p:txBody>
      </p:sp>
      <p:graphicFrame>
        <p:nvGraphicFramePr>
          <p:cNvPr id="9" name="Content Placeholder 3">
            <a:extLst>
              <a:ext uri="{FF2B5EF4-FFF2-40B4-BE49-F238E27FC236}">
                <a16:creationId xmlns:a16="http://schemas.microsoft.com/office/drawing/2014/main" id="{97B4AAFC-0D31-483A-80D8-95165F26B285}"/>
              </a:ext>
            </a:extLst>
          </p:cNvPr>
          <p:cNvGraphicFramePr>
            <a:graphicFrameLocks/>
          </p:cNvGraphicFramePr>
          <p:nvPr/>
        </p:nvGraphicFramePr>
        <p:xfrm>
          <a:off x="651767" y="1897922"/>
          <a:ext cx="7848600" cy="4160521"/>
        </p:xfrm>
        <a:graphic>
          <a:graphicData uri="http://schemas.openxmlformats.org/drawingml/2006/table">
            <a:tbl>
              <a:tblPr firstRow="1" firstCol="1" bandRow="1">
                <a:tableStyleId>{5C22544A-7EE6-4342-B048-85BDC9FD1C3A}</a:tableStyleId>
              </a:tblPr>
              <a:tblGrid>
                <a:gridCol w="4871154">
                  <a:extLst>
                    <a:ext uri="{9D8B030D-6E8A-4147-A177-3AD203B41FA5}">
                      <a16:colId xmlns:a16="http://schemas.microsoft.com/office/drawing/2014/main" val="20000"/>
                    </a:ext>
                  </a:extLst>
                </a:gridCol>
                <a:gridCol w="2977446">
                  <a:extLst>
                    <a:ext uri="{9D8B030D-6E8A-4147-A177-3AD203B41FA5}">
                      <a16:colId xmlns:a16="http://schemas.microsoft.com/office/drawing/2014/main" val="20001"/>
                    </a:ext>
                  </a:extLst>
                </a:gridCol>
              </a:tblGrid>
              <a:tr h="457201">
                <a:tc>
                  <a:txBody>
                    <a:bodyPr/>
                    <a:lstStyle/>
                    <a:p>
                      <a:pPr marL="0" marR="0">
                        <a:spcBef>
                          <a:spcPts val="0"/>
                        </a:spcBef>
                        <a:spcAft>
                          <a:spcPts val="0"/>
                        </a:spcAft>
                      </a:pPr>
                      <a:r>
                        <a:rPr lang="en-US" sz="2400" dirty="0">
                          <a:solidFill>
                            <a:schemeClr val="tx1"/>
                          </a:solidFill>
                          <a:effectLst/>
                        </a:rPr>
                        <a:t>Component Types Available in ASSIST</a:t>
                      </a:r>
                      <a:endParaRPr lang="en-US" sz="24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2400" dirty="0">
                          <a:solidFill>
                            <a:schemeClr val="tx1"/>
                          </a:solidFill>
                          <a:effectLst/>
                        </a:rPr>
                        <a:t>Page Limits</a:t>
                      </a:r>
                      <a:endParaRPr lang="en-US" sz="24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r h="428915">
                <a:tc>
                  <a:txBody>
                    <a:bodyPr/>
                    <a:lstStyle/>
                    <a:p>
                      <a:pPr marL="0" marR="0">
                        <a:spcBef>
                          <a:spcPts val="0"/>
                        </a:spcBef>
                        <a:spcAft>
                          <a:spcPts val="0"/>
                        </a:spcAft>
                      </a:pPr>
                      <a:r>
                        <a:rPr lang="en-US" sz="2400" dirty="0">
                          <a:solidFill>
                            <a:schemeClr val="tx1"/>
                          </a:solidFill>
                          <a:effectLst/>
                        </a:rPr>
                        <a:t>Overall</a:t>
                      </a:r>
                      <a:endParaRPr lang="en-US" sz="24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6</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426720">
                <a:tc>
                  <a:txBody>
                    <a:bodyPr/>
                    <a:lstStyle/>
                    <a:p>
                      <a:pPr marL="0" marR="0">
                        <a:spcBef>
                          <a:spcPts val="0"/>
                        </a:spcBef>
                        <a:spcAft>
                          <a:spcPts val="0"/>
                        </a:spcAft>
                      </a:pPr>
                      <a:r>
                        <a:rPr lang="en-US" sz="2400" dirty="0">
                          <a:solidFill>
                            <a:schemeClr val="tx1"/>
                          </a:solidFill>
                          <a:effectLst/>
                        </a:rPr>
                        <a:t>Administration Core </a:t>
                      </a:r>
                      <a:endParaRPr lang="en-US" sz="24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6</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777240">
                <a:tc>
                  <a:txBody>
                    <a:bodyPr/>
                    <a:lstStyle/>
                    <a:p>
                      <a:pPr marL="0" marR="0">
                        <a:spcBef>
                          <a:spcPts val="0"/>
                        </a:spcBef>
                        <a:spcAft>
                          <a:spcPts val="0"/>
                        </a:spcAft>
                      </a:pPr>
                      <a:r>
                        <a:rPr lang="en-US" sz="2000" dirty="0">
                          <a:solidFill>
                            <a:schemeClr val="tx1"/>
                          </a:solidFill>
                          <a:effectLst/>
                          <a:latin typeface="Verdana"/>
                          <a:ea typeface="Times New Roman"/>
                          <a:cs typeface="Times New Roman"/>
                        </a:rPr>
                        <a:t>Regional Medical Library</a:t>
                      </a: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12</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3"/>
                  </a:ext>
                </a:extLst>
              </a:tr>
              <a:tr h="398424">
                <a:tc>
                  <a:txBody>
                    <a:bodyPr/>
                    <a:lstStyle/>
                    <a:p>
                      <a:pPr marL="0" marR="0">
                        <a:spcBef>
                          <a:spcPts val="0"/>
                        </a:spcBef>
                        <a:spcAft>
                          <a:spcPts val="0"/>
                        </a:spcAft>
                      </a:pPr>
                      <a:r>
                        <a:rPr lang="en-US" sz="2000" dirty="0">
                          <a:solidFill>
                            <a:schemeClr val="tx1"/>
                          </a:solidFill>
                          <a:effectLst/>
                          <a:latin typeface="Verdana"/>
                          <a:ea typeface="Times New Roman"/>
                          <a:cs typeface="Times New Roman"/>
                        </a:rPr>
                        <a:t>Optional NNLM Offices</a:t>
                      </a:r>
                    </a:p>
                  </a:txBody>
                  <a:tcPr marL="68580" marR="68580" marT="0" marB="0">
                    <a:solidFill>
                      <a:schemeClr val="accent1">
                        <a:lumMod val="20000"/>
                        <a:lumOff val="80000"/>
                      </a:schemeClr>
                    </a:solidFill>
                  </a:tcPr>
                </a:tc>
                <a:tc>
                  <a:txBody>
                    <a:bodyPr/>
                    <a:lstStyle/>
                    <a:p>
                      <a:pPr marL="0" marR="0">
                        <a:spcBef>
                          <a:spcPts val="0"/>
                        </a:spcBef>
                        <a:spcAft>
                          <a:spcPts val="0"/>
                        </a:spcAft>
                      </a:pP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5"/>
                  </a:ext>
                </a:extLst>
              </a:tr>
              <a:tr h="428915">
                <a:tc>
                  <a:txBody>
                    <a:bodyPr/>
                    <a:lstStyle/>
                    <a:p>
                      <a:pPr marL="0" marR="0">
                        <a:spcBef>
                          <a:spcPts val="0"/>
                        </a:spcBef>
                        <a:spcAft>
                          <a:spcPts val="0"/>
                        </a:spcAft>
                      </a:pPr>
                      <a:r>
                        <a:rPr lang="en-US" sz="2000" dirty="0">
                          <a:solidFill>
                            <a:schemeClr val="tx1"/>
                          </a:solidFill>
                          <a:effectLst/>
                        </a:rPr>
                        <a:t>NNLM Web Services Office </a:t>
                      </a:r>
                      <a:endParaRPr lang="en-US" sz="20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6</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6"/>
                  </a:ext>
                </a:extLst>
              </a:tr>
              <a:tr h="428915">
                <a:tc>
                  <a:txBody>
                    <a:bodyPr/>
                    <a:lstStyle/>
                    <a:p>
                      <a:pPr marL="0" marR="0">
                        <a:spcBef>
                          <a:spcPts val="0"/>
                        </a:spcBef>
                        <a:spcAft>
                          <a:spcPts val="0"/>
                        </a:spcAft>
                      </a:pPr>
                      <a:r>
                        <a:rPr lang="en-US" sz="2000" dirty="0">
                          <a:solidFill>
                            <a:schemeClr val="tx1"/>
                          </a:solidFill>
                          <a:effectLst/>
                        </a:rPr>
                        <a:t>NNLM Training Office </a:t>
                      </a:r>
                      <a:endParaRPr lang="en-US" sz="20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6</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7"/>
                  </a:ext>
                </a:extLst>
              </a:tr>
              <a:tr h="457200">
                <a:tc>
                  <a:txBody>
                    <a:bodyPr/>
                    <a:lstStyle/>
                    <a:p>
                      <a:pPr marL="0" marR="0">
                        <a:spcBef>
                          <a:spcPts val="0"/>
                        </a:spcBef>
                        <a:spcAft>
                          <a:spcPts val="0"/>
                        </a:spcAft>
                      </a:pPr>
                      <a:r>
                        <a:rPr lang="en-US" sz="2000" dirty="0">
                          <a:solidFill>
                            <a:schemeClr val="tx1"/>
                          </a:solidFill>
                          <a:effectLst/>
                        </a:rPr>
                        <a:t>NNLM Public Health Coordination Office</a:t>
                      </a:r>
                      <a:endParaRPr lang="en-US" sz="20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3200" dirty="0">
                          <a:solidFill>
                            <a:schemeClr val="tx1"/>
                          </a:solidFill>
                          <a:effectLst/>
                        </a:rPr>
                        <a:t>6</a:t>
                      </a:r>
                      <a:endParaRPr lang="en-US" sz="3200" dirty="0">
                        <a:solidFill>
                          <a:schemeClr val="tx1"/>
                        </a:solidFill>
                        <a:effectLst/>
                        <a:latin typeface="Verdana"/>
                        <a:ea typeface="Times New Roman"/>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9"/>
                  </a:ext>
                </a:extLst>
              </a:tr>
            </a:tbl>
          </a:graphicData>
        </a:graphic>
      </p:graphicFrame>
      <p:cxnSp>
        <p:nvCxnSpPr>
          <p:cNvPr id="10" name="Straight Connector 9">
            <a:extLst>
              <a:ext uri="{FF2B5EF4-FFF2-40B4-BE49-F238E27FC236}">
                <a16:creationId xmlns:a16="http://schemas.microsoft.com/office/drawing/2014/main" id="{5DF8AE4A-82AA-41E7-BBC0-23E8281582DD}"/>
              </a:ext>
            </a:extLst>
          </p:cNvPr>
          <p:cNvCxnSpPr/>
          <p:nvPr/>
        </p:nvCxnSpPr>
        <p:spPr>
          <a:xfrm>
            <a:off x="651766" y="3978182"/>
            <a:ext cx="784860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94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306513"/>
            <a:ext cx="8853048" cy="1143000"/>
          </a:xfrm>
        </p:spPr>
        <p:txBody>
          <a:bodyPr/>
          <a:lstStyle/>
          <a:p>
            <a:pPr marL="0" lvl="1">
              <a:lnSpc>
                <a:spcPts val="4500"/>
              </a:lnSpc>
            </a:pPr>
            <a:r>
              <a:rPr lang="en-US" sz="2800" b="1" dirty="0"/>
              <a:t>eRA Commons</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r>
              <a:rPr lang="en-US" sz="2400" dirty="0"/>
              <a:t>NIH communication system with PIs and University Officials</a:t>
            </a:r>
          </a:p>
          <a:p>
            <a:r>
              <a:rPr lang="en-US" sz="2400" dirty="0"/>
              <a:t>PI needs to have active eRA Account, check this immediately</a:t>
            </a:r>
          </a:p>
          <a:p>
            <a:r>
              <a:rPr lang="en-US" sz="2400" dirty="0"/>
              <a:t>Assistant to PI can also be</a:t>
            </a:r>
            <a:br>
              <a:rPr lang="en-US" sz="2400" dirty="0"/>
            </a:br>
            <a:r>
              <a:rPr lang="en-US" sz="2400" dirty="0"/>
              <a:t>assigned access to PI </a:t>
            </a:r>
            <a:br>
              <a:rPr lang="en-US" sz="2400" dirty="0"/>
            </a:br>
            <a:r>
              <a:rPr lang="en-US" sz="2400" dirty="0"/>
              <a:t>eRA account</a:t>
            </a:r>
          </a:p>
          <a:p>
            <a:pPr marL="0" indent="0">
              <a:buNone/>
            </a:pPr>
            <a:endParaRPr lang="en-US" dirty="0"/>
          </a:p>
        </p:txBody>
      </p:sp>
      <p:pic>
        <p:nvPicPr>
          <p:cNvPr id="3" name="Picture 2">
            <a:extLst>
              <a:ext uri="{FF2B5EF4-FFF2-40B4-BE49-F238E27FC236}">
                <a16:creationId xmlns:a16="http://schemas.microsoft.com/office/drawing/2014/main" id="{1A9DCF9C-4FF3-4D66-9B06-71415DAFE85E}"/>
              </a:ext>
            </a:extLst>
          </p:cNvPr>
          <p:cNvPicPr>
            <a:picLocks noChangeAspect="1"/>
          </p:cNvPicPr>
          <p:nvPr/>
        </p:nvPicPr>
        <p:blipFill>
          <a:blip r:embed="rId3"/>
          <a:stretch>
            <a:fillRect/>
          </a:stretch>
        </p:blipFill>
        <p:spPr>
          <a:xfrm>
            <a:off x="3973484" y="3128744"/>
            <a:ext cx="5170516" cy="2593881"/>
          </a:xfrm>
          <a:prstGeom prst="rect">
            <a:avLst/>
          </a:prstGeom>
        </p:spPr>
      </p:pic>
    </p:spTree>
    <p:extLst>
      <p:ext uri="{BB962C8B-B14F-4D97-AF65-F5344CB8AC3E}">
        <p14:creationId xmlns:p14="http://schemas.microsoft.com/office/powerpoint/2010/main" val="342297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306513"/>
            <a:ext cx="8853048" cy="1143000"/>
          </a:xfrm>
        </p:spPr>
        <p:txBody>
          <a:bodyPr/>
          <a:lstStyle/>
          <a:p>
            <a:pPr marL="0" lvl="1">
              <a:lnSpc>
                <a:spcPts val="4500"/>
              </a:lnSpc>
            </a:pPr>
            <a:r>
              <a:rPr lang="en-US" sz="2800" b="1" dirty="0"/>
              <a:t>Budget </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203544"/>
          </a:xfrm>
        </p:spPr>
        <p:txBody>
          <a:bodyPr/>
          <a:lstStyle/>
          <a:p>
            <a:r>
              <a:rPr lang="en-US" sz="2200" b="1" dirty="0"/>
              <a:t>Regional Medical Libraries </a:t>
            </a:r>
            <a:r>
              <a:rPr lang="en-US" sz="2200" dirty="0"/>
              <a:t>- Applicants may request up to $975,000 in direct costs per year for each of the seven.</a:t>
            </a:r>
          </a:p>
          <a:p>
            <a:r>
              <a:rPr lang="en-US" sz="2200" b="1" dirty="0"/>
              <a:t>NNLM Web Service Office</a:t>
            </a:r>
            <a:r>
              <a:rPr lang="en-US" sz="2200" dirty="0"/>
              <a:t> - Applicants may request up to $398,000 in direct costs per year.</a:t>
            </a:r>
          </a:p>
          <a:p>
            <a:r>
              <a:rPr lang="en-US" sz="2200" b="1" dirty="0"/>
              <a:t>NNLM Training Office</a:t>
            </a:r>
            <a:r>
              <a:rPr lang="en-US" sz="2200" dirty="0"/>
              <a:t> - Applicants may request up to $531,000 in direct costs per year.</a:t>
            </a:r>
          </a:p>
          <a:p>
            <a:r>
              <a:rPr lang="en-US" sz="2200" b="1" dirty="0"/>
              <a:t>NNLM Public Health Coordination Office</a:t>
            </a:r>
            <a:r>
              <a:rPr lang="en-US" sz="2200" dirty="0"/>
              <a:t> - Applicants may request up to $341,000 in direct costs per year.</a:t>
            </a:r>
          </a:p>
          <a:p>
            <a:r>
              <a:rPr lang="en-US" sz="2200" dirty="0"/>
              <a:t>UG4 applications are eligible to request </a:t>
            </a:r>
            <a:r>
              <a:rPr lang="en-US" sz="2200" b="1" dirty="0"/>
              <a:t>Facilities &amp; Administration  (Indirect) Costs</a:t>
            </a:r>
            <a:r>
              <a:rPr lang="en-US" sz="2200" dirty="0"/>
              <a:t> at the organizations federally approved Other Support Rate,  typically at 30-36%. Subawards can also claim F&amp;A costs . </a:t>
            </a:r>
          </a:p>
          <a:p>
            <a:pPr marL="0" indent="0">
              <a:buNone/>
            </a:pPr>
            <a:endParaRPr lang="en-US" dirty="0"/>
          </a:p>
        </p:txBody>
      </p:sp>
      <p:pic>
        <p:nvPicPr>
          <p:cNvPr id="5" name="Picture 2">
            <a:extLst>
              <a:ext uri="{FF2B5EF4-FFF2-40B4-BE49-F238E27FC236}">
                <a16:creationId xmlns:a16="http://schemas.microsoft.com/office/drawing/2014/main" id="{E9922DCC-5B42-467A-9945-CEB045532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6827"/>
          <a:stretch/>
        </p:blipFill>
        <p:spPr bwMode="auto">
          <a:xfrm>
            <a:off x="6054730" y="0"/>
            <a:ext cx="3089270" cy="192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23893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306513"/>
            <a:ext cx="8853048" cy="1143000"/>
          </a:xfrm>
        </p:spPr>
        <p:txBody>
          <a:bodyPr/>
          <a:lstStyle/>
          <a:p>
            <a:pPr marL="0" lvl="1">
              <a:lnSpc>
                <a:spcPts val="4500"/>
              </a:lnSpc>
            </a:pPr>
            <a:r>
              <a:rPr lang="en-US" sz="2800" b="1" dirty="0"/>
              <a:t>Staffing</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r>
              <a:rPr lang="en-US" sz="2000" dirty="0"/>
              <a:t>Include </a:t>
            </a:r>
            <a:r>
              <a:rPr lang="en-US" sz="2000" dirty="0" err="1"/>
              <a:t>biosketches</a:t>
            </a:r>
            <a:r>
              <a:rPr lang="en-US" sz="2000" dirty="0"/>
              <a:t> for critical program staff, </a:t>
            </a:r>
            <a:br>
              <a:rPr lang="en-US" sz="2000" dirty="0"/>
            </a:br>
            <a:r>
              <a:rPr lang="en-US" sz="2000" dirty="0"/>
              <a:t>including PI/PD, Executive/Associate Director, </a:t>
            </a:r>
            <a:br>
              <a:rPr lang="en-US" sz="2000" dirty="0"/>
            </a:br>
            <a:r>
              <a:rPr lang="en-US" sz="2000" dirty="0"/>
              <a:t>Office Head and all staff who have a significant role in the planning and implementation of the program. In ASSIST these are all listed as Senior/Ker Personnel. </a:t>
            </a:r>
          </a:p>
          <a:p>
            <a:r>
              <a:rPr lang="en-US" sz="2000" dirty="0"/>
              <a:t>You can also list and include </a:t>
            </a:r>
            <a:r>
              <a:rPr lang="en-US" sz="2000" dirty="0" err="1"/>
              <a:t>biosketches</a:t>
            </a:r>
            <a:r>
              <a:rPr lang="en-US" sz="2000" dirty="0"/>
              <a:t> for Administrative leadership staff as well.</a:t>
            </a:r>
          </a:p>
          <a:p>
            <a:r>
              <a:rPr lang="en-US" sz="2000" dirty="0"/>
              <a:t>Amount of effort/time expressed as Person Months. </a:t>
            </a:r>
            <a:r>
              <a:rPr lang="en-US" sz="2000" u="sng" dirty="0">
                <a:hlinkClick r:id="rId3"/>
              </a:rPr>
              <a:t>https://nexus.od.nih.gov/all/2017/03/31/what-is-a-person-month-how-do-i-calculate-it/</a:t>
            </a:r>
            <a:endParaRPr lang="en-US" sz="2000" u="sng" dirty="0"/>
          </a:p>
          <a:p>
            <a:r>
              <a:rPr lang="en-US" sz="2000" dirty="0"/>
              <a:t>Consider project management.</a:t>
            </a:r>
          </a:p>
          <a:p>
            <a:r>
              <a:rPr lang="en-US" sz="2000" dirty="0"/>
              <a:t>Describe staff roles in Budget Justification section. </a:t>
            </a:r>
          </a:p>
          <a:p>
            <a:pPr marL="0" indent="0">
              <a:buNone/>
            </a:pPr>
            <a:endParaRPr lang="en-US" dirty="0"/>
          </a:p>
        </p:txBody>
      </p:sp>
      <p:pic>
        <p:nvPicPr>
          <p:cNvPr id="5" name="Picture 2">
            <a:extLst>
              <a:ext uri="{FF2B5EF4-FFF2-40B4-BE49-F238E27FC236}">
                <a16:creationId xmlns:a16="http://schemas.microsoft.com/office/drawing/2014/main" id="{D740A255-4517-4AE6-AC84-D784927740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22" t="8376" r="8838"/>
          <a:stretch/>
        </p:blipFill>
        <p:spPr bwMode="auto">
          <a:xfrm>
            <a:off x="6753497" y="1"/>
            <a:ext cx="2390503" cy="27854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9903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306513"/>
            <a:ext cx="8853048" cy="1143000"/>
          </a:xfrm>
        </p:spPr>
        <p:txBody>
          <a:bodyPr/>
          <a:lstStyle/>
          <a:p>
            <a:pPr marL="0" lvl="1">
              <a:lnSpc>
                <a:spcPts val="4500"/>
              </a:lnSpc>
            </a:pPr>
            <a:r>
              <a:rPr lang="en-US" sz="2800" b="1" dirty="0"/>
              <a:t>Letters of Support and Appendix</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r>
              <a:rPr lang="en-US" sz="2400" dirty="0"/>
              <a:t>These should be letters of commitment from individuals/organizations stating the willingness to commit staff time or other resources to achieve project aims.</a:t>
            </a:r>
          </a:p>
          <a:p>
            <a:r>
              <a:rPr lang="en-US" sz="2400" dirty="0"/>
              <a:t>Letters that apply to the entire application (or to multiple components) should be combined  into a  PDF file and attached to the Letters of Support section in the Overall Component.</a:t>
            </a:r>
          </a:p>
          <a:p>
            <a:r>
              <a:rPr lang="en-US" sz="2400" dirty="0"/>
              <a:t>Letters that apply to only one core/component should be combined in a PDF and attached to the Letters of Support for that core/</a:t>
            </a:r>
            <a:r>
              <a:rPr lang="en-US" sz="2400" dirty="0" err="1"/>
              <a:t>componet</a:t>
            </a:r>
            <a:r>
              <a:rPr lang="en-US" sz="2400" dirty="0"/>
              <a:t>. </a:t>
            </a:r>
          </a:p>
          <a:p>
            <a:r>
              <a:rPr lang="en-US" sz="2400" dirty="0"/>
              <a:t>Basically an </a:t>
            </a:r>
            <a:r>
              <a:rPr lang="en-US" sz="2400" b="1" dirty="0"/>
              <a:t>Appendix</a:t>
            </a:r>
            <a:r>
              <a:rPr lang="en-US" sz="2400" dirty="0"/>
              <a:t> is not allowed in the UG4 application</a:t>
            </a:r>
          </a:p>
          <a:p>
            <a:pPr marL="0" indent="0">
              <a:buNone/>
            </a:pPr>
            <a:endParaRPr lang="en-US" dirty="0"/>
          </a:p>
        </p:txBody>
      </p:sp>
    </p:spTree>
    <p:extLst>
      <p:ext uri="{BB962C8B-B14F-4D97-AF65-F5344CB8AC3E}">
        <p14:creationId xmlns:p14="http://schemas.microsoft.com/office/powerpoint/2010/main" val="244899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3A71-7461-4778-81D8-1AD26B0E628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90B461D-B194-4E49-81FF-5741B57BDC1A}"/>
              </a:ext>
            </a:extLst>
          </p:cNvPr>
          <p:cNvSpPr>
            <a:spLocks noGrp="1"/>
          </p:cNvSpPr>
          <p:nvPr>
            <p:ph idx="1"/>
          </p:nvPr>
        </p:nvSpPr>
        <p:spPr/>
        <p:txBody>
          <a:bodyPr/>
          <a:lstStyle/>
          <a:p>
            <a:pPr lvl="1">
              <a:buClr>
                <a:schemeClr val="accent1">
                  <a:lumMod val="75000"/>
                </a:schemeClr>
              </a:buClr>
              <a:buFont typeface="Arial"/>
              <a:buChar char="•"/>
            </a:pPr>
            <a:r>
              <a:rPr lang="en-US" dirty="0"/>
              <a:t>Introduction to the Network of the National Library of Medicine (NNLM)</a:t>
            </a:r>
            <a:endParaRPr lang="en-US" sz="3200" dirty="0"/>
          </a:p>
          <a:p>
            <a:pPr lvl="1">
              <a:buClr>
                <a:schemeClr val="accent1">
                  <a:lumMod val="75000"/>
                </a:schemeClr>
              </a:buClr>
              <a:buFont typeface="Arial"/>
              <a:buChar char="•"/>
            </a:pPr>
            <a:r>
              <a:rPr lang="en-US" dirty="0"/>
              <a:t>UG4 2021-2026 Application Processes and Strategies </a:t>
            </a:r>
          </a:p>
          <a:p>
            <a:pPr lvl="1">
              <a:buClr>
                <a:schemeClr val="accent1">
                  <a:lumMod val="75000"/>
                </a:schemeClr>
              </a:buClr>
              <a:buFont typeface="Arial"/>
              <a:buChar char="•"/>
            </a:pPr>
            <a:r>
              <a:rPr lang="en-US" dirty="0"/>
              <a:t>Q&amp;A</a:t>
            </a:r>
            <a:endParaRPr lang="en-US" sz="3200" dirty="0"/>
          </a:p>
          <a:p>
            <a:endParaRPr lang="en-US" dirty="0"/>
          </a:p>
        </p:txBody>
      </p:sp>
    </p:spTree>
    <p:extLst>
      <p:ext uri="{BB962C8B-B14F-4D97-AF65-F5344CB8AC3E}">
        <p14:creationId xmlns:p14="http://schemas.microsoft.com/office/powerpoint/2010/main" val="860644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138733"/>
            <a:ext cx="8853048" cy="1143000"/>
          </a:xfrm>
        </p:spPr>
        <p:txBody>
          <a:bodyPr/>
          <a:lstStyle/>
          <a:p>
            <a:pPr marL="0" lvl="1">
              <a:lnSpc>
                <a:spcPts val="4500"/>
              </a:lnSpc>
            </a:pPr>
            <a:r>
              <a:rPr lang="en-US" sz="2800" b="1" dirty="0"/>
              <a:t>Subawards/Consortium</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1751392"/>
            <a:ext cx="8649855" cy="4133273"/>
          </a:xfrm>
        </p:spPr>
        <p:txBody>
          <a:bodyPr/>
          <a:lstStyle/>
          <a:p>
            <a:r>
              <a:rPr lang="en-US" sz="2200" dirty="0"/>
              <a:t>Subawards/consortium can be included in the UG4 application.</a:t>
            </a:r>
          </a:p>
          <a:p>
            <a:r>
              <a:rPr lang="en-US" sz="2200" dirty="0"/>
              <a:t>Work with your grants office on what procedures you must follow at your university.</a:t>
            </a:r>
          </a:p>
          <a:p>
            <a:r>
              <a:rPr lang="en-US" sz="2200" dirty="0"/>
              <a:t>If you include a subaward it must include a standard NIH budget form, personnel time costs in calendar months, budget justification, and description of project.</a:t>
            </a:r>
          </a:p>
          <a:p>
            <a:r>
              <a:rPr lang="en-US" sz="2200" dirty="0" err="1"/>
              <a:t>Subawardees</a:t>
            </a:r>
            <a:r>
              <a:rPr lang="en-US" sz="2200" dirty="0"/>
              <a:t> are entitled to claim indirect costs. </a:t>
            </a:r>
          </a:p>
          <a:p>
            <a:r>
              <a:rPr lang="en-US" sz="2200" dirty="0"/>
              <a:t>You can also propose a community engagement type subaward program.</a:t>
            </a:r>
          </a:p>
          <a:p>
            <a:r>
              <a:rPr lang="en-US" sz="2200" dirty="0"/>
              <a:t>The Awardee is responsible in ensuring subaward funds are spent appropriately and subawards are properly managed.</a:t>
            </a:r>
          </a:p>
          <a:p>
            <a:endParaRPr lang="en-US" sz="2400" dirty="0"/>
          </a:p>
          <a:p>
            <a:pPr marL="0" indent="0">
              <a:buNone/>
            </a:pPr>
            <a:endParaRPr lang="en-US" dirty="0"/>
          </a:p>
        </p:txBody>
      </p:sp>
    </p:spTree>
    <p:extLst>
      <p:ext uri="{BB962C8B-B14F-4D97-AF65-F5344CB8AC3E}">
        <p14:creationId xmlns:p14="http://schemas.microsoft.com/office/powerpoint/2010/main" val="2070429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290951" y="1306513"/>
            <a:ext cx="8853048" cy="1143000"/>
          </a:xfrm>
        </p:spPr>
        <p:txBody>
          <a:bodyPr/>
          <a:lstStyle/>
          <a:p>
            <a:pPr marL="0" lvl="1">
              <a:lnSpc>
                <a:spcPts val="4500"/>
              </a:lnSpc>
            </a:pPr>
            <a:r>
              <a:rPr lang="en-US" sz="2800" b="1" dirty="0"/>
              <a:t>Human Subjects Protection</a:t>
            </a:r>
            <a:endParaRPr lang="en-US" sz="28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r>
              <a:rPr lang="en-US" sz="2000" dirty="0"/>
              <a:t>Limited human subject research is allowed with UG4 funding.</a:t>
            </a:r>
          </a:p>
          <a:p>
            <a:r>
              <a:rPr lang="en-US" sz="2000" dirty="0"/>
              <a:t>Staff must complete human subject protection training according to their university guidelines. </a:t>
            </a:r>
            <a:r>
              <a:rPr lang="en-US" sz="2000" u="sng" dirty="0">
                <a:hlinkClick r:id="rId3"/>
              </a:rPr>
              <a:t>https://grants.nih.gov/policy/humansubjects/training-and-resources.htm</a:t>
            </a:r>
            <a:endParaRPr lang="en-US" sz="2000" dirty="0"/>
          </a:p>
          <a:p>
            <a:r>
              <a:rPr lang="en-US" sz="2000" dirty="0"/>
              <a:t>UG4 human subject research policies are under development</a:t>
            </a:r>
          </a:p>
          <a:p>
            <a:r>
              <a:rPr lang="en-US" sz="2000" dirty="0"/>
              <a:t>Prior to including a </a:t>
            </a:r>
            <a:br>
              <a:rPr lang="en-US" sz="2000" dirty="0"/>
            </a:br>
            <a:r>
              <a:rPr lang="en-US" sz="2000" dirty="0"/>
              <a:t>human subject research </a:t>
            </a:r>
            <a:br>
              <a:rPr lang="en-US" sz="2000" dirty="0"/>
            </a:br>
            <a:r>
              <a:rPr lang="en-US" sz="2000" dirty="0"/>
              <a:t>proposal in your </a:t>
            </a:r>
            <a:br>
              <a:rPr lang="en-US" sz="2000" dirty="0"/>
            </a:br>
            <a:r>
              <a:rPr lang="en-US" sz="2000" dirty="0"/>
              <a:t>application contact </a:t>
            </a:r>
            <a:br>
              <a:rPr lang="en-US" sz="2000" dirty="0"/>
            </a:br>
            <a:r>
              <a:rPr lang="en-US" sz="2000" dirty="0"/>
              <a:t>Dr. Alan </a:t>
            </a:r>
            <a:r>
              <a:rPr lang="en-US" sz="2000" dirty="0" err="1"/>
              <a:t>VanBiervliet</a:t>
            </a:r>
            <a:r>
              <a:rPr lang="en-US" sz="2000" dirty="0"/>
              <a:t> at </a:t>
            </a:r>
            <a:br>
              <a:rPr lang="en-US" sz="2000" dirty="0"/>
            </a:br>
            <a:r>
              <a:rPr lang="en-US" sz="2000" dirty="0">
                <a:hlinkClick r:id="rId4"/>
              </a:rPr>
              <a:t>alan.Vanbiervliet@nih.gov</a:t>
            </a:r>
            <a:r>
              <a:rPr lang="en-US" sz="2000" dirty="0"/>
              <a:t> </a:t>
            </a:r>
          </a:p>
          <a:p>
            <a:pPr marL="0" indent="0">
              <a:buNone/>
            </a:pPr>
            <a:endParaRPr lang="en-US" dirty="0"/>
          </a:p>
        </p:txBody>
      </p:sp>
      <p:pic>
        <p:nvPicPr>
          <p:cNvPr id="5" name="Picture 4">
            <a:extLst>
              <a:ext uri="{FF2B5EF4-FFF2-40B4-BE49-F238E27FC236}">
                <a16:creationId xmlns:a16="http://schemas.microsoft.com/office/drawing/2014/main" id="{879BEA68-398A-4E8F-8E70-8B5AC815DE6A}"/>
              </a:ext>
            </a:extLst>
          </p:cNvPr>
          <p:cNvPicPr/>
          <p:nvPr/>
        </p:nvPicPr>
        <p:blipFill>
          <a:blip r:embed="rId5"/>
          <a:stretch>
            <a:fillRect/>
          </a:stretch>
        </p:blipFill>
        <p:spPr>
          <a:xfrm>
            <a:off x="3477476" y="3731004"/>
            <a:ext cx="5463330" cy="2205841"/>
          </a:xfrm>
          <a:prstGeom prst="rect">
            <a:avLst/>
          </a:prstGeom>
        </p:spPr>
      </p:pic>
    </p:spTree>
    <p:extLst>
      <p:ext uri="{BB962C8B-B14F-4D97-AF65-F5344CB8AC3E}">
        <p14:creationId xmlns:p14="http://schemas.microsoft.com/office/powerpoint/2010/main" val="2971698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332896" y="1189676"/>
            <a:ext cx="7913482" cy="1143000"/>
          </a:xfrm>
        </p:spPr>
        <p:txBody>
          <a:bodyPr/>
          <a:lstStyle/>
          <a:p>
            <a:pPr marL="0" lvl="1"/>
            <a:r>
              <a:rPr lang="en-US" sz="2800" b="1" dirty="0"/>
              <a:t>NNLM </a:t>
            </a:r>
            <a:r>
              <a:rPr lang="en-US" sz="2800" b="1" dirty="0" err="1"/>
              <a:t>Evaluatiion</a:t>
            </a:r>
            <a:r>
              <a:rPr lang="en-US" sz="2800" b="1" dirty="0"/>
              <a:t> Center FOA</a:t>
            </a:r>
            <a:br>
              <a:rPr lang="en-US" sz="2400" b="1" dirty="0"/>
            </a:br>
            <a:r>
              <a:rPr lang="en-US" sz="2000" u="sng" dirty="0">
                <a:hlinkClick r:id="rId3"/>
              </a:rPr>
              <a:t>https://grants.nih.gov/grants/guide/rfa-files/RFA-LM-20-002.html</a:t>
            </a:r>
            <a:endParaRPr lang="en-US" sz="20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pPr marL="0" indent="0">
              <a:buNone/>
            </a:pPr>
            <a:r>
              <a:rPr lang="en-US" sz="2400" dirty="0"/>
              <a:t>The NNLM Evaluation Center (NEC) will coordinate the assessment of the impact, efficacy and value of NNLM activities, services, and resources. A special focus will be placed on assessing community engagement and measuring its impact on persons who experience health disparities, and populations underrepresented in biomedical research. The NEC’s activities will include, among others, developing evaluation tools, planning studies, providing evaluation training to the RMLs, Offices, Centers, and sub-awardees of the NNLM, and assessing the effectiveness of national initiatives and selected programs.</a:t>
            </a:r>
          </a:p>
        </p:txBody>
      </p:sp>
    </p:spTree>
    <p:extLst>
      <p:ext uri="{BB962C8B-B14F-4D97-AF65-F5344CB8AC3E}">
        <p14:creationId xmlns:p14="http://schemas.microsoft.com/office/powerpoint/2010/main" val="253898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0" y="128381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a:lnSpc>
                <a:spcPts val="4500"/>
              </a:lnSpc>
              <a:buClr>
                <a:schemeClr val="accent1">
                  <a:lumMod val="75000"/>
                </a:schemeClr>
              </a:buClr>
            </a:pPr>
            <a:endParaRPr lang="en-US" sz="4400" dirty="0"/>
          </a:p>
        </p:txBody>
      </p:sp>
      <p:sp>
        <p:nvSpPr>
          <p:cNvPr id="2" name="Title 1">
            <a:extLst>
              <a:ext uri="{FF2B5EF4-FFF2-40B4-BE49-F238E27FC236}">
                <a16:creationId xmlns:a16="http://schemas.microsoft.com/office/drawing/2014/main" id="{D52B0EA4-9703-4375-8600-196955CA623F}"/>
              </a:ext>
            </a:extLst>
          </p:cNvPr>
          <p:cNvSpPr>
            <a:spLocks noGrp="1"/>
          </p:cNvSpPr>
          <p:nvPr>
            <p:ph type="title"/>
          </p:nvPr>
        </p:nvSpPr>
        <p:spPr>
          <a:xfrm>
            <a:off x="332896" y="1226747"/>
            <a:ext cx="7913482" cy="1143000"/>
          </a:xfrm>
        </p:spPr>
        <p:txBody>
          <a:bodyPr/>
          <a:lstStyle/>
          <a:p>
            <a:pPr lvl="1"/>
            <a:r>
              <a:rPr lang="en-US" sz="2800" b="1" dirty="0"/>
              <a:t>ASSIST and the Application Process</a:t>
            </a:r>
            <a:br>
              <a:rPr lang="en-US" sz="2400" b="1" dirty="0"/>
            </a:br>
            <a:r>
              <a:rPr lang="en-US" sz="1800" u="sng" dirty="0">
                <a:hlinkClick r:id="rId3"/>
              </a:rPr>
              <a:t>https://public.era.nih.gov/assist/</a:t>
            </a:r>
            <a:br>
              <a:rPr lang="en-US" sz="1800" dirty="0"/>
            </a:br>
            <a:endParaRPr lang="en-US" sz="2000" dirty="0"/>
          </a:p>
        </p:txBody>
      </p:sp>
      <p:sp>
        <p:nvSpPr>
          <p:cNvPr id="7" name="Content Placeholder 6">
            <a:extLst>
              <a:ext uri="{FF2B5EF4-FFF2-40B4-BE49-F238E27FC236}">
                <a16:creationId xmlns:a16="http://schemas.microsoft.com/office/drawing/2014/main" id="{034CF31E-A0EE-42BD-B1FA-983A833895E4}"/>
              </a:ext>
            </a:extLst>
          </p:cNvPr>
          <p:cNvSpPr>
            <a:spLocks noGrp="1"/>
          </p:cNvSpPr>
          <p:nvPr>
            <p:ph idx="1"/>
          </p:nvPr>
        </p:nvSpPr>
        <p:spPr>
          <a:xfrm>
            <a:off x="290951" y="2036618"/>
            <a:ext cx="8649855" cy="4133273"/>
          </a:xfrm>
        </p:spPr>
        <p:txBody>
          <a:bodyPr/>
          <a:lstStyle/>
          <a:p>
            <a:pPr marL="0" indent="0">
              <a:buNone/>
            </a:pPr>
            <a:r>
              <a:rPr lang="en-US" sz="2400" dirty="0"/>
              <a:t>ASSIST is an online system that NIH applicants use to prepare and submit complex applications such as the UG4. </a:t>
            </a:r>
          </a:p>
        </p:txBody>
      </p:sp>
      <p:pic>
        <p:nvPicPr>
          <p:cNvPr id="5" name="Picture 4">
            <a:extLst>
              <a:ext uri="{FF2B5EF4-FFF2-40B4-BE49-F238E27FC236}">
                <a16:creationId xmlns:a16="http://schemas.microsoft.com/office/drawing/2014/main" id="{17BD3A54-F2C8-4D2D-91CD-A39854C43E20}"/>
              </a:ext>
            </a:extLst>
          </p:cNvPr>
          <p:cNvPicPr/>
          <p:nvPr/>
        </p:nvPicPr>
        <p:blipFill>
          <a:blip r:embed="rId4"/>
          <a:stretch>
            <a:fillRect/>
          </a:stretch>
        </p:blipFill>
        <p:spPr>
          <a:xfrm>
            <a:off x="1123459" y="2919690"/>
            <a:ext cx="7073491" cy="3121858"/>
          </a:xfrm>
          <a:prstGeom prst="rect">
            <a:avLst/>
          </a:prstGeom>
        </p:spPr>
      </p:pic>
    </p:spTree>
    <p:extLst>
      <p:ext uri="{BB962C8B-B14F-4D97-AF65-F5344CB8AC3E}">
        <p14:creationId xmlns:p14="http://schemas.microsoft.com/office/powerpoint/2010/main" val="1459264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A65C-547F-4670-BDF6-6E8CA598E8FF}"/>
              </a:ext>
            </a:extLst>
          </p:cNvPr>
          <p:cNvSpPr>
            <a:spLocks noGrp="1"/>
          </p:cNvSpPr>
          <p:nvPr>
            <p:ph type="title"/>
          </p:nvPr>
        </p:nvSpPr>
        <p:spPr>
          <a:xfrm>
            <a:off x="457200" y="618257"/>
            <a:ext cx="8229600" cy="738595"/>
          </a:xfrm>
        </p:spPr>
        <p:txBody>
          <a:bodyPr/>
          <a:lstStyle/>
          <a:p>
            <a:r>
              <a:rPr lang="en-US" sz="3600" dirty="0"/>
              <a:t>Contacts</a:t>
            </a:r>
          </a:p>
        </p:txBody>
      </p:sp>
      <p:sp>
        <p:nvSpPr>
          <p:cNvPr id="3" name="Content Placeholder 2">
            <a:extLst>
              <a:ext uri="{FF2B5EF4-FFF2-40B4-BE49-F238E27FC236}">
                <a16:creationId xmlns:a16="http://schemas.microsoft.com/office/drawing/2014/main" id="{59469FBD-6C42-4719-BB61-E336B50F6E37}"/>
              </a:ext>
            </a:extLst>
          </p:cNvPr>
          <p:cNvSpPr>
            <a:spLocks noGrp="1"/>
          </p:cNvSpPr>
          <p:nvPr>
            <p:ph idx="1"/>
          </p:nvPr>
        </p:nvSpPr>
        <p:spPr>
          <a:xfrm>
            <a:off x="457200" y="1356852"/>
            <a:ext cx="8229600" cy="4640825"/>
          </a:xfrm>
        </p:spPr>
        <p:txBody>
          <a:bodyPr/>
          <a:lstStyle/>
          <a:p>
            <a:pPr marL="0" lvl="1" indent="0" algn="ctr">
              <a:spcBef>
                <a:spcPts val="0"/>
              </a:spcBef>
              <a:buNone/>
            </a:pPr>
            <a:r>
              <a:rPr lang="en-US" sz="1800" b="1" dirty="0" err="1"/>
              <a:t>Programm</a:t>
            </a:r>
            <a:r>
              <a:rPr lang="en-US" sz="1800" b="1" dirty="0"/>
              <a:t> Questions </a:t>
            </a:r>
            <a:endParaRPr lang="en-US" sz="1800" dirty="0"/>
          </a:p>
          <a:p>
            <a:pPr marL="0" indent="0" algn="ctr">
              <a:spcBef>
                <a:spcPts val="0"/>
              </a:spcBef>
              <a:buNone/>
            </a:pPr>
            <a:r>
              <a:rPr lang="en-US" sz="1800" dirty="0"/>
              <a:t>Alan VanBiervliet, MA PhD</a:t>
            </a:r>
            <a:br>
              <a:rPr lang="en-US" sz="1800" dirty="0"/>
            </a:br>
            <a:r>
              <a:rPr lang="en-US" sz="1800" dirty="0"/>
              <a:t>National Library of Medicine (NLM)</a:t>
            </a:r>
            <a:br>
              <a:rPr lang="en-US" sz="1800" dirty="0"/>
            </a:br>
            <a:r>
              <a:rPr lang="en-US" sz="1800" dirty="0"/>
              <a:t>Telephone: 301- 594-4882</a:t>
            </a:r>
            <a:br>
              <a:rPr lang="en-US" sz="1800" dirty="0"/>
            </a:br>
            <a:r>
              <a:rPr lang="en-US" sz="1800" dirty="0"/>
              <a:t>Email: </a:t>
            </a:r>
            <a:r>
              <a:rPr lang="en-US" sz="1800" dirty="0">
                <a:hlinkClick r:id="rId3"/>
              </a:rPr>
              <a:t>alan.vanbiervliet@mail.nih.gov</a:t>
            </a:r>
            <a:endParaRPr lang="en-US" sz="1800" dirty="0"/>
          </a:p>
          <a:p>
            <a:pPr marL="0" indent="0" algn="ctr">
              <a:buNone/>
            </a:pPr>
            <a:r>
              <a:rPr lang="en-US" sz="1800" b="1" dirty="0"/>
              <a:t>Peer Review</a:t>
            </a:r>
            <a:endParaRPr lang="en-US" sz="1800" dirty="0"/>
          </a:p>
          <a:p>
            <a:pPr marL="0" indent="0" algn="ctr">
              <a:buNone/>
            </a:pPr>
            <a:r>
              <a:rPr lang="en-US" sz="1800" dirty="0"/>
              <a:t>Zoe Huang, MD</a:t>
            </a:r>
            <a:br>
              <a:rPr lang="en-US" sz="1800" dirty="0"/>
            </a:br>
            <a:r>
              <a:rPr lang="en-US" sz="1800" dirty="0"/>
              <a:t>National Library of Medicine (NLM)</a:t>
            </a:r>
            <a:br>
              <a:rPr lang="en-US" sz="1800" dirty="0"/>
            </a:br>
            <a:r>
              <a:rPr lang="en-US" sz="1800" dirty="0"/>
              <a:t>Telephone: 301-594-4937</a:t>
            </a:r>
            <a:br>
              <a:rPr lang="en-US" sz="1800" dirty="0"/>
            </a:br>
            <a:r>
              <a:rPr lang="en-US" sz="1800" dirty="0"/>
              <a:t>Email: </a:t>
            </a:r>
            <a:r>
              <a:rPr lang="en-US" sz="1800" dirty="0">
                <a:hlinkClick r:id="rId4"/>
              </a:rPr>
              <a:t>huangz@mail.nih.gov</a:t>
            </a:r>
            <a:endParaRPr lang="en-US" sz="1800" dirty="0"/>
          </a:p>
          <a:p>
            <a:pPr marL="0" indent="0" algn="ctr">
              <a:buNone/>
            </a:pPr>
            <a:r>
              <a:rPr lang="en-US" sz="1800" b="1" dirty="0"/>
              <a:t>Financial/Grants Management Contact(s)</a:t>
            </a:r>
            <a:endParaRPr lang="en-US" sz="1800" dirty="0"/>
          </a:p>
          <a:p>
            <a:pPr marL="0" indent="0" algn="ctr">
              <a:buNone/>
            </a:pPr>
            <a:r>
              <a:rPr lang="en-US" sz="1800" dirty="0"/>
              <a:t>Samantha Tempchin</a:t>
            </a:r>
            <a:br>
              <a:rPr lang="en-US" sz="1800" dirty="0"/>
            </a:br>
            <a:r>
              <a:rPr lang="en-US" sz="1800" dirty="0"/>
              <a:t>National Library of Medicine (NLM)</a:t>
            </a:r>
            <a:br>
              <a:rPr lang="en-US" sz="1800" dirty="0"/>
            </a:br>
            <a:r>
              <a:rPr lang="en-US" sz="1800" dirty="0"/>
              <a:t>Telephone: 301-496-4221</a:t>
            </a:r>
            <a:br>
              <a:rPr lang="en-US" sz="1800" dirty="0"/>
            </a:br>
            <a:r>
              <a:rPr lang="en-US" sz="1800" dirty="0"/>
              <a:t>Email: </a:t>
            </a:r>
            <a:r>
              <a:rPr lang="en-US" sz="1800" dirty="0">
                <a:hlinkClick r:id="rId5"/>
              </a:rPr>
              <a:t>tempchins@mail.nih.gov</a:t>
            </a:r>
            <a:endParaRPr lang="en-US" sz="1800" dirty="0"/>
          </a:p>
          <a:p>
            <a:pPr marL="0" lvl="1" indent="0" algn="ctr">
              <a:spcBef>
                <a:spcPts val="0"/>
              </a:spcBef>
              <a:buNone/>
            </a:pPr>
            <a:endParaRPr lang="en-US" sz="1800" b="1" dirty="0"/>
          </a:p>
          <a:p>
            <a:pPr marL="0" indent="0">
              <a:buNone/>
            </a:pPr>
            <a:endParaRPr lang="en-US" dirty="0"/>
          </a:p>
        </p:txBody>
      </p:sp>
    </p:spTree>
    <p:extLst>
      <p:ext uri="{BB962C8B-B14F-4D97-AF65-F5344CB8AC3E}">
        <p14:creationId xmlns:p14="http://schemas.microsoft.com/office/powerpoint/2010/main" val="2080471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lmgraphics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9110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A65C-547F-4670-BDF6-6E8CA598E8FF}"/>
              </a:ext>
            </a:extLst>
          </p:cNvPr>
          <p:cNvSpPr>
            <a:spLocks noGrp="1"/>
          </p:cNvSpPr>
          <p:nvPr>
            <p:ph type="title"/>
          </p:nvPr>
        </p:nvSpPr>
        <p:spPr>
          <a:xfrm>
            <a:off x="457200" y="618257"/>
            <a:ext cx="8229600" cy="738595"/>
          </a:xfrm>
        </p:spPr>
        <p:txBody>
          <a:bodyPr/>
          <a:lstStyle/>
          <a:p>
            <a:r>
              <a:rPr lang="en-US" sz="3600" dirty="0"/>
              <a:t>Contacts</a:t>
            </a:r>
          </a:p>
        </p:txBody>
      </p:sp>
      <p:sp>
        <p:nvSpPr>
          <p:cNvPr id="3" name="Content Placeholder 2">
            <a:extLst>
              <a:ext uri="{FF2B5EF4-FFF2-40B4-BE49-F238E27FC236}">
                <a16:creationId xmlns:a16="http://schemas.microsoft.com/office/drawing/2014/main" id="{59469FBD-6C42-4719-BB61-E336B50F6E37}"/>
              </a:ext>
            </a:extLst>
          </p:cNvPr>
          <p:cNvSpPr>
            <a:spLocks noGrp="1"/>
          </p:cNvSpPr>
          <p:nvPr>
            <p:ph idx="1"/>
          </p:nvPr>
        </p:nvSpPr>
        <p:spPr>
          <a:xfrm>
            <a:off x="457200" y="1356852"/>
            <a:ext cx="8229600" cy="4640825"/>
          </a:xfrm>
        </p:spPr>
        <p:txBody>
          <a:bodyPr/>
          <a:lstStyle/>
          <a:p>
            <a:pPr marL="0" lvl="1" indent="0" algn="ctr">
              <a:spcBef>
                <a:spcPts val="0"/>
              </a:spcBef>
              <a:buNone/>
            </a:pPr>
            <a:r>
              <a:rPr lang="en-US" sz="1800" b="1" dirty="0" err="1"/>
              <a:t>Programm</a:t>
            </a:r>
            <a:r>
              <a:rPr lang="en-US" sz="1800" b="1" dirty="0"/>
              <a:t> Questions </a:t>
            </a:r>
            <a:endParaRPr lang="en-US" sz="1800" dirty="0"/>
          </a:p>
          <a:p>
            <a:pPr marL="0" indent="0" algn="ctr">
              <a:spcBef>
                <a:spcPts val="0"/>
              </a:spcBef>
              <a:buNone/>
            </a:pPr>
            <a:r>
              <a:rPr lang="en-US" sz="1800" dirty="0"/>
              <a:t>Alan VanBiervliet, MA PhD</a:t>
            </a:r>
            <a:br>
              <a:rPr lang="en-US" sz="1800" dirty="0"/>
            </a:br>
            <a:r>
              <a:rPr lang="en-US" sz="1800" dirty="0"/>
              <a:t>National Library of Medicine (NLM)</a:t>
            </a:r>
            <a:br>
              <a:rPr lang="en-US" sz="1800" dirty="0"/>
            </a:br>
            <a:r>
              <a:rPr lang="en-US" sz="1800" dirty="0"/>
              <a:t>Telephone: 301- 594-4882</a:t>
            </a:r>
            <a:br>
              <a:rPr lang="en-US" sz="1800" dirty="0"/>
            </a:br>
            <a:r>
              <a:rPr lang="en-US" sz="1800" dirty="0"/>
              <a:t>Email: </a:t>
            </a:r>
            <a:r>
              <a:rPr lang="en-US" sz="1800" dirty="0">
                <a:hlinkClick r:id="rId3"/>
              </a:rPr>
              <a:t>alan.vanbiervliet@mail.nih.gov</a:t>
            </a:r>
            <a:endParaRPr lang="en-US" sz="1800" dirty="0"/>
          </a:p>
          <a:p>
            <a:pPr marL="0" indent="0" algn="ctr">
              <a:buNone/>
            </a:pPr>
            <a:r>
              <a:rPr lang="en-US" sz="1800" b="1" dirty="0"/>
              <a:t>Peer Review</a:t>
            </a:r>
            <a:endParaRPr lang="en-US" sz="1800" dirty="0"/>
          </a:p>
          <a:p>
            <a:pPr marL="0" indent="0" algn="ctr">
              <a:buNone/>
            </a:pPr>
            <a:r>
              <a:rPr lang="en-US" sz="1800" dirty="0"/>
              <a:t>Zoe Huang, MD</a:t>
            </a:r>
            <a:br>
              <a:rPr lang="en-US" sz="1800" dirty="0"/>
            </a:br>
            <a:r>
              <a:rPr lang="en-US" sz="1800" dirty="0"/>
              <a:t>National Library of Medicine (NLM)</a:t>
            </a:r>
            <a:br>
              <a:rPr lang="en-US" sz="1800" dirty="0"/>
            </a:br>
            <a:r>
              <a:rPr lang="en-US" sz="1800" dirty="0"/>
              <a:t>Telephone: 301-594-4937</a:t>
            </a:r>
            <a:br>
              <a:rPr lang="en-US" sz="1800" dirty="0"/>
            </a:br>
            <a:r>
              <a:rPr lang="en-US" sz="1800" dirty="0"/>
              <a:t>Email: </a:t>
            </a:r>
            <a:r>
              <a:rPr lang="en-US" sz="1800" dirty="0">
                <a:hlinkClick r:id="rId4"/>
              </a:rPr>
              <a:t>huangz@mail.nih.gov</a:t>
            </a:r>
            <a:endParaRPr lang="en-US" sz="1800" dirty="0"/>
          </a:p>
          <a:p>
            <a:pPr marL="0" indent="0" algn="ctr">
              <a:buNone/>
            </a:pPr>
            <a:r>
              <a:rPr lang="en-US" sz="1800" b="1" dirty="0"/>
              <a:t>Financial/Grants Management Contact(s)</a:t>
            </a:r>
            <a:endParaRPr lang="en-US" sz="1800" dirty="0"/>
          </a:p>
          <a:p>
            <a:pPr marL="0" indent="0" algn="ctr">
              <a:buNone/>
            </a:pPr>
            <a:r>
              <a:rPr lang="en-US" sz="1800" dirty="0"/>
              <a:t>Samantha Tempchin</a:t>
            </a:r>
            <a:br>
              <a:rPr lang="en-US" sz="1800" dirty="0"/>
            </a:br>
            <a:r>
              <a:rPr lang="en-US" sz="1800" dirty="0"/>
              <a:t>National Library of Medicine (NLM)</a:t>
            </a:r>
            <a:br>
              <a:rPr lang="en-US" sz="1800" dirty="0"/>
            </a:br>
            <a:r>
              <a:rPr lang="en-US" sz="1800" dirty="0"/>
              <a:t>Telephone: 301-496-4221</a:t>
            </a:r>
            <a:br>
              <a:rPr lang="en-US" sz="1800" dirty="0"/>
            </a:br>
            <a:r>
              <a:rPr lang="en-US" sz="1800" dirty="0"/>
              <a:t>Email: </a:t>
            </a:r>
            <a:r>
              <a:rPr lang="en-US" sz="1800" dirty="0">
                <a:hlinkClick r:id="rId5"/>
              </a:rPr>
              <a:t>tempchins@mail.nih.gov</a:t>
            </a:r>
            <a:endParaRPr lang="en-US" sz="1800" dirty="0"/>
          </a:p>
          <a:p>
            <a:pPr marL="0" lvl="1" indent="0" algn="ctr">
              <a:spcBef>
                <a:spcPts val="0"/>
              </a:spcBef>
              <a:buNone/>
            </a:pPr>
            <a:endParaRPr lang="en-US" sz="1800" b="1" dirty="0"/>
          </a:p>
          <a:p>
            <a:pPr marL="0" indent="0">
              <a:buNone/>
            </a:pPr>
            <a:endParaRPr lang="en-US" dirty="0"/>
          </a:p>
        </p:txBody>
      </p:sp>
    </p:spTree>
    <p:extLst>
      <p:ext uri="{BB962C8B-B14F-4D97-AF65-F5344CB8AC3E}">
        <p14:creationId xmlns:p14="http://schemas.microsoft.com/office/powerpoint/2010/main" val="187139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457200" y="117730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2C0F156-A9A3-4668-B339-C418126ADEBA}"/>
              </a:ext>
            </a:extLst>
          </p:cNvPr>
          <p:cNvSpPr>
            <a:spLocks noGrp="1"/>
          </p:cNvSpPr>
          <p:nvPr>
            <p:ph type="title"/>
          </p:nvPr>
        </p:nvSpPr>
        <p:spPr/>
        <p:txBody>
          <a:bodyPr/>
          <a:lstStyle/>
          <a:p>
            <a:r>
              <a:rPr lang="en-US" dirty="0"/>
              <a:t>Network of National Library of Medicine (NNLM)</a:t>
            </a:r>
          </a:p>
        </p:txBody>
      </p:sp>
      <p:sp>
        <p:nvSpPr>
          <p:cNvPr id="3" name="Content Placeholder 2">
            <a:extLst>
              <a:ext uri="{FF2B5EF4-FFF2-40B4-BE49-F238E27FC236}">
                <a16:creationId xmlns:a16="http://schemas.microsoft.com/office/drawing/2014/main" id="{20CCB101-806F-444C-9203-4637A3C8CD9A}"/>
              </a:ext>
            </a:extLst>
          </p:cNvPr>
          <p:cNvSpPr>
            <a:spLocks noGrp="1"/>
          </p:cNvSpPr>
          <p:nvPr>
            <p:ph idx="1"/>
          </p:nvPr>
        </p:nvSpPr>
        <p:spPr>
          <a:xfrm>
            <a:off x="457200" y="2705101"/>
            <a:ext cx="8229600" cy="3619500"/>
          </a:xfrm>
        </p:spPr>
        <p:txBody>
          <a:bodyPr>
            <a:normAutofit fontScale="85000" lnSpcReduction="20000"/>
          </a:bodyPr>
          <a:lstStyle/>
          <a:p>
            <a:pPr marL="457200" lvl="1" indent="0">
              <a:buClr>
                <a:schemeClr val="accent1">
                  <a:lumMod val="75000"/>
                </a:schemeClr>
              </a:buClr>
              <a:buNone/>
            </a:pPr>
            <a:r>
              <a:rPr lang="en-US" b="1" dirty="0"/>
              <a:t>Mission</a:t>
            </a:r>
            <a:r>
              <a:rPr lang="en-US" dirty="0"/>
              <a:t> The mission of the NNLM is to advance the progress of medicine and improve the public's health by providing U.S. researchers, health professionals, public health workforce, educators, and the public with equal access to biomedical and health information resources and data. </a:t>
            </a:r>
          </a:p>
          <a:p>
            <a:pPr marL="457200" lvl="1" indent="0">
              <a:buClr>
                <a:schemeClr val="accent1">
                  <a:lumMod val="75000"/>
                </a:schemeClr>
              </a:buClr>
              <a:buNone/>
            </a:pPr>
            <a:endParaRPr lang="en-US" sz="2100" dirty="0"/>
          </a:p>
          <a:p>
            <a:pPr marL="457200" lvl="1" indent="0">
              <a:buClr>
                <a:schemeClr val="accent1">
                  <a:lumMod val="75000"/>
                </a:schemeClr>
              </a:buClr>
              <a:buNone/>
            </a:pPr>
            <a:r>
              <a:rPr lang="en-US" b="1" dirty="0"/>
              <a:t>Goals </a:t>
            </a:r>
            <a:r>
              <a:rPr lang="en-US" dirty="0"/>
              <a:t>NNLM’s main goals are to work through libraries and other members to support a highly trained workforce for biomedical and health information resources and data, improve health literacy, and increase health equity through information.</a:t>
            </a:r>
            <a:endParaRPr lang="en-US" sz="3200" dirty="0"/>
          </a:p>
        </p:txBody>
      </p:sp>
    </p:spTree>
    <p:extLst>
      <p:ext uri="{BB962C8B-B14F-4D97-AF65-F5344CB8AC3E}">
        <p14:creationId xmlns:p14="http://schemas.microsoft.com/office/powerpoint/2010/main" val="192829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7C71-11CA-47F1-802E-1158902BF5A9}"/>
              </a:ext>
            </a:extLst>
          </p:cNvPr>
          <p:cNvSpPr>
            <a:spLocks noGrp="1"/>
          </p:cNvSpPr>
          <p:nvPr>
            <p:ph type="title"/>
          </p:nvPr>
        </p:nvSpPr>
        <p:spPr>
          <a:xfrm>
            <a:off x="457200" y="1200188"/>
            <a:ext cx="8229600" cy="1143000"/>
          </a:xfrm>
        </p:spPr>
        <p:txBody>
          <a:bodyPr/>
          <a:lstStyle/>
          <a:p>
            <a:r>
              <a:rPr lang="en-US" dirty="0"/>
              <a:t>Network Performance Measures</a:t>
            </a:r>
          </a:p>
        </p:txBody>
      </p:sp>
      <p:sp>
        <p:nvSpPr>
          <p:cNvPr id="3" name="Content Placeholder 2">
            <a:extLst>
              <a:ext uri="{FF2B5EF4-FFF2-40B4-BE49-F238E27FC236}">
                <a16:creationId xmlns:a16="http://schemas.microsoft.com/office/drawing/2014/main" id="{506D61BB-C8DD-4112-A403-DDEFB3D6AE67}"/>
              </a:ext>
            </a:extLst>
          </p:cNvPr>
          <p:cNvSpPr>
            <a:spLocks noGrp="1"/>
          </p:cNvSpPr>
          <p:nvPr>
            <p:ph idx="1"/>
          </p:nvPr>
        </p:nvSpPr>
        <p:spPr>
          <a:xfrm>
            <a:off x="765543" y="1913861"/>
            <a:ext cx="7899992" cy="3982780"/>
          </a:xfrm>
        </p:spPr>
        <p:txBody>
          <a:bodyPr>
            <a:noAutofit/>
          </a:bodyPr>
          <a:lstStyle/>
          <a:p>
            <a:pPr marL="514350" indent="-514350">
              <a:buFont typeface="+mj-lt"/>
              <a:buAutoNum type="arabicPeriod"/>
            </a:pPr>
            <a:r>
              <a:rPr lang="en-US" sz="1800" dirty="0"/>
              <a:t>Continually build an inclusive, diverse Network through membership management;</a:t>
            </a:r>
          </a:p>
          <a:p>
            <a:pPr marL="514350" indent="-514350">
              <a:buFont typeface="+mj-lt"/>
              <a:buAutoNum type="arabicPeriod"/>
            </a:pPr>
            <a:r>
              <a:rPr lang="en-US" sz="1800" dirty="0"/>
              <a:t>Engage Network members in carrying out the mission of NNLM;</a:t>
            </a:r>
          </a:p>
          <a:p>
            <a:pPr marL="514350" indent="-514350">
              <a:buFont typeface="+mj-lt"/>
              <a:buAutoNum type="arabicPeriod"/>
            </a:pPr>
            <a:r>
              <a:rPr lang="en-US" sz="1800" dirty="0"/>
              <a:t>Employ multiple methods and bidirectional communications channels to inform regional activities;</a:t>
            </a:r>
          </a:p>
          <a:p>
            <a:pPr marL="514350" indent="-514350">
              <a:buFont typeface="+mj-lt"/>
              <a:buAutoNum type="arabicPeriod"/>
            </a:pPr>
            <a:r>
              <a:rPr lang="en-US" sz="1800" dirty="0"/>
              <a:t>Maintain a robust outreach and education program reaching the region’s communities and responsive to their needs;</a:t>
            </a:r>
          </a:p>
          <a:p>
            <a:pPr marL="514350" indent="-514350">
              <a:buFont typeface="+mj-lt"/>
              <a:buAutoNum type="arabicPeriod"/>
            </a:pPr>
            <a:r>
              <a:rPr lang="en-US" sz="1800" dirty="0"/>
              <a:t>Contribute to the development and implementation of national and multiregional initiatives – originating from national or local levels – that align with NLM’s scope;</a:t>
            </a:r>
          </a:p>
          <a:p>
            <a:pPr marL="514350" indent="-514350">
              <a:buFont typeface="+mj-lt"/>
              <a:buAutoNum type="arabicPeriod"/>
            </a:pPr>
            <a:r>
              <a:rPr lang="en-US" sz="1800" dirty="0"/>
              <a:t>Where possible, appropriate, and reasonable, leverage non-Network partners in the accomplishment of #1-5 above;</a:t>
            </a:r>
          </a:p>
          <a:p>
            <a:pPr marL="514350" indent="-514350">
              <a:buFont typeface="+mj-lt"/>
              <a:buAutoNum type="arabicPeriod"/>
            </a:pPr>
            <a:r>
              <a:rPr lang="en-US" sz="1800" dirty="0"/>
              <a:t>Regularly assess program and project performance in accomplishing aims #1-6 above.</a:t>
            </a:r>
          </a:p>
        </p:txBody>
      </p:sp>
    </p:spTree>
    <p:extLst>
      <p:ext uri="{BB962C8B-B14F-4D97-AF65-F5344CB8AC3E}">
        <p14:creationId xmlns:p14="http://schemas.microsoft.com/office/powerpoint/2010/main" val="2021543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457200" y="250287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
                <a:schemeClr val="accent1">
                  <a:lumMod val="75000"/>
                </a:schemeClr>
              </a:buClr>
              <a:buNone/>
            </a:pPr>
            <a:endParaRPr lang="en-US" sz="4400" dirty="0"/>
          </a:p>
        </p:txBody>
      </p:sp>
      <p:sp>
        <p:nvSpPr>
          <p:cNvPr id="5" name="Title 4">
            <a:extLst>
              <a:ext uri="{FF2B5EF4-FFF2-40B4-BE49-F238E27FC236}">
                <a16:creationId xmlns:a16="http://schemas.microsoft.com/office/drawing/2014/main" id="{A9536D03-0EAC-4FBC-ADD0-F4568708A74D}"/>
              </a:ext>
            </a:extLst>
          </p:cNvPr>
          <p:cNvSpPr>
            <a:spLocks noGrp="1"/>
          </p:cNvSpPr>
          <p:nvPr>
            <p:ph type="title"/>
          </p:nvPr>
        </p:nvSpPr>
        <p:spPr/>
        <p:txBody>
          <a:bodyPr/>
          <a:lstStyle/>
          <a:p>
            <a:r>
              <a:rPr lang="en-US" dirty="0"/>
              <a:t>NNLM Organizational Handbook</a:t>
            </a:r>
            <a:br>
              <a:rPr lang="en-US" dirty="0"/>
            </a:br>
            <a:r>
              <a:rPr lang="en-US" dirty="0">
                <a:hlinkClick r:id="rId3"/>
              </a:rPr>
              <a:t>https://nnlm.gov/workbook</a:t>
            </a:r>
            <a:endParaRPr lang="en-US" dirty="0"/>
          </a:p>
        </p:txBody>
      </p:sp>
      <p:pic>
        <p:nvPicPr>
          <p:cNvPr id="11" name="Content Placeholder 10">
            <a:extLst>
              <a:ext uri="{FF2B5EF4-FFF2-40B4-BE49-F238E27FC236}">
                <a16:creationId xmlns:a16="http://schemas.microsoft.com/office/drawing/2014/main" id="{CC634DCE-3C87-477B-9F97-287A5D8A4BCE}"/>
              </a:ext>
            </a:extLst>
          </p:cNvPr>
          <p:cNvPicPr>
            <a:picLocks noGrp="1" noChangeAspect="1"/>
          </p:cNvPicPr>
          <p:nvPr>
            <p:ph idx="1"/>
          </p:nvPr>
        </p:nvPicPr>
        <p:blipFill>
          <a:blip r:embed="rId4"/>
          <a:stretch>
            <a:fillRect/>
          </a:stretch>
        </p:blipFill>
        <p:spPr>
          <a:xfrm>
            <a:off x="960535" y="2849133"/>
            <a:ext cx="7222930" cy="37612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015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457200" y="117730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Text Placeholder 2"/>
          <p:cNvSpPr txBox="1">
            <a:spLocks/>
          </p:cNvSpPr>
          <p:nvPr/>
        </p:nvSpPr>
        <p:spPr>
          <a:xfrm>
            <a:off x="457200" y="250287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
                <a:schemeClr val="accent1">
                  <a:lumMod val="75000"/>
                </a:schemeClr>
              </a:buClr>
              <a:buNone/>
            </a:pPr>
            <a:endParaRPr lang="en-US" sz="4400" dirty="0"/>
          </a:p>
        </p:txBody>
      </p:sp>
      <p:sp>
        <p:nvSpPr>
          <p:cNvPr id="3" name="Title 2">
            <a:extLst>
              <a:ext uri="{FF2B5EF4-FFF2-40B4-BE49-F238E27FC236}">
                <a16:creationId xmlns:a16="http://schemas.microsoft.com/office/drawing/2014/main" id="{3A857EB5-C53A-4553-9E21-5520B47E3A81}"/>
              </a:ext>
            </a:extLst>
          </p:cNvPr>
          <p:cNvSpPr>
            <a:spLocks noGrp="1"/>
          </p:cNvSpPr>
          <p:nvPr>
            <p:ph type="title"/>
          </p:nvPr>
        </p:nvSpPr>
        <p:spPr/>
        <p:txBody>
          <a:bodyPr/>
          <a:lstStyle/>
          <a:p>
            <a:r>
              <a:rPr lang="en-US" dirty="0"/>
              <a:t>Regional Medical Libraries (RMLs)</a:t>
            </a:r>
          </a:p>
        </p:txBody>
      </p:sp>
      <p:sp>
        <p:nvSpPr>
          <p:cNvPr id="2" name="Content Placeholder 1">
            <a:extLst>
              <a:ext uri="{FF2B5EF4-FFF2-40B4-BE49-F238E27FC236}">
                <a16:creationId xmlns:a16="http://schemas.microsoft.com/office/drawing/2014/main" id="{9B228D8B-C70D-4123-84C1-032E1FEF53B3}"/>
              </a:ext>
            </a:extLst>
          </p:cNvPr>
          <p:cNvSpPr>
            <a:spLocks noGrp="1"/>
          </p:cNvSpPr>
          <p:nvPr>
            <p:ph idx="1"/>
          </p:nvPr>
        </p:nvSpPr>
        <p:spPr>
          <a:xfrm>
            <a:off x="701749" y="2171700"/>
            <a:ext cx="7761768" cy="3973919"/>
          </a:xfrm>
        </p:spPr>
        <p:txBody>
          <a:bodyPr>
            <a:normAutofit fontScale="47500" lnSpcReduction="20000"/>
          </a:bodyPr>
          <a:lstStyle/>
          <a:p>
            <a:pPr marL="0" indent="0">
              <a:buNone/>
            </a:pPr>
            <a:r>
              <a:rPr lang="en-US" dirty="0"/>
              <a:t>The shared functions of all RMLs are to:</a:t>
            </a:r>
          </a:p>
          <a:p>
            <a:r>
              <a:rPr lang="en-US" dirty="0"/>
              <a:t>Develop approaches to </a:t>
            </a:r>
            <a:r>
              <a:rPr lang="en-US" b="1" dirty="0"/>
              <a:t>promote awareness of, improve access to, and enable use </a:t>
            </a:r>
            <a:r>
              <a:rPr lang="en-US" dirty="0"/>
              <a:t>of NLM’s authoritative resources and data;</a:t>
            </a:r>
          </a:p>
          <a:p>
            <a:r>
              <a:rPr lang="en-US" dirty="0"/>
              <a:t>Develop and support </a:t>
            </a:r>
            <a:r>
              <a:rPr lang="en-US" b="1" dirty="0"/>
              <a:t>a diverse workforce to access biomedical and health information </a:t>
            </a:r>
            <a:r>
              <a:rPr lang="en-US" dirty="0"/>
              <a:t>resources and data, and to support data-driven research;</a:t>
            </a:r>
          </a:p>
          <a:p>
            <a:r>
              <a:rPr lang="en-US" b="1" dirty="0"/>
              <a:t>Engage authentically </a:t>
            </a:r>
            <a:r>
              <a:rPr lang="en-US" dirty="0"/>
              <a:t>with current and future audiences to increase information access, with priority focus on underrepresented populations;</a:t>
            </a:r>
          </a:p>
          <a:p>
            <a:r>
              <a:rPr lang="en-US" dirty="0"/>
              <a:t>Provide </a:t>
            </a:r>
            <a:r>
              <a:rPr lang="en-US" b="1" dirty="0"/>
              <a:t>community-driven innovative approaches and interventions </a:t>
            </a:r>
            <a:r>
              <a:rPr lang="en-US" dirty="0"/>
              <a:t>for biomedical and health information access and use;</a:t>
            </a:r>
          </a:p>
          <a:p>
            <a:r>
              <a:rPr lang="en-US" b="1" dirty="0"/>
              <a:t>Contribute substantially to </a:t>
            </a:r>
            <a:r>
              <a:rPr lang="en-US" dirty="0"/>
              <a:t>the development of vision, strategies, standards, oversight, and activities for </a:t>
            </a:r>
            <a:r>
              <a:rPr lang="en-US" b="1" dirty="0"/>
              <a:t>NNLM’s national program </a:t>
            </a:r>
            <a:r>
              <a:rPr lang="en-US" dirty="0"/>
              <a:t>in collaboration with other RMLs, NNLM Offices and Centers, and NLM;</a:t>
            </a:r>
          </a:p>
          <a:p>
            <a:r>
              <a:rPr lang="en-US" b="1" dirty="0"/>
              <a:t>Assess and interpret the biomedical and health information needs </a:t>
            </a:r>
            <a:r>
              <a:rPr lang="en-US" dirty="0"/>
              <a:t>of NNLM members within the region and provide solutions within scope of the NNLM program;</a:t>
            </a:r>
          </a:p>
          <a:p>
            <a:r>
              <a:rPr lang="en-US" b="1" dirty="0"/>
              <a:t>Partner and collaborate with Network members and other organizations </a:t>
            </a:r>
            <a:r>
              <a:rPr lang="en-US" dirty="0"/>
              <a:t>to accomplish national and regional program goals; and</a:t>
            </a:r>
          </a:p>
          <a:p>
            <a:r>
              <a:rPr lang="en-US" dirty="0"/>
              <a:t>Conduct </a:t>
            </a:r>
            <a:r>
              <a:rPr lang="en-US" b="1" dirty="0"/>
              <a:t>formative and summative evaluation </a:t>
            </a:r>
            <a:r>
              <a:rPr lang="en-US" dirty="0"/>
              <a:t>of the effectiveness, impact, and value of RML program.</a:t>
            </a:r>
          </a:p>
          <a:p>
            <a:pPr marL="0" indent="0">
              <a:buNone/>
            </a:pPr>
            <a:endParaRPr lang="en-US" dirty="0"/>
          </a:p>
        </p:txBody>
      </p:sp>
    </p:spTree>
    <p:extLst>
      <p:ext uri="{BB962C8B-B14F-4D97-AF65-F5344CB8AC3E}">
        <p14:creationId xmlns:p14="http://schemas.microsoft.com/office/powerpoint/2010/main" val="78323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457200" y="117730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7" name="Text Placeholder 2"/>
          <p:cNvSpPr txBox="1">
            <a:spLocks/>
          </p:cNvSpPr>
          <p:nvPr/>
        </p:nvSpPr>
        <p:spPr>
          <a:xfrm>
            <a:off x="457200" y="250287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
                <a:schemeClr val="accent1">
                  <a:lumMod val="75000"/>
                </a:schemeClr>
              </a:buClr>
              <a:buNone/>
            </a:pPr>
            <a:endParaRPr lang="en-US" sz="4400" dirty="0"/>
          </a:p>
        </p:txBody>
      </p:sp>
      <p:sp>
        <p:nvSpPr>
          <p:cNvPr id="3" name="Title 2">
            <a:extLst>
              <a:ext uri="{FF2B5EF4-FFF2-40B4-BE49-F238E27FC236}">
                <a16:creationId xmlns:a16="http://schemas.microsoft.com/office/drawing/2014/main" id="{3A857EB5-C53A-4553-9E21-5520B47E3A81}"/>
              </a:ext>
            </a:extLst>
          </p:cNvPr>
          <p:cNvSpPr>
            <a:spLocks noGrp="1"/>
          </p:cNvSpPr>
          <p:nvPr>
            <p:ph type="title"/>
          </p:nvPr>
        </p:nvSpPr>
        <p:spPr/>
        <p:txBody>
          <a:bodyPr/>
          <a:lstStyle/>
          <a:p>
            <a:r>
              <a:rPr lang="en-US" dirty="0"/>
              <a:t>Offices</a:t>
            </a:r>
          </a:p>
        </p:txBody>
      </p:sp>
      <p:sp>
        <p:nvSpPr>
          <p:cNvPr id="2" name="Content Placeholder 1">
            <a:extLst>
              <a:ext uri="{FF2B5EF4-FFF2-40B4-BE49-F238E27FC236}">
                <a16:creationId xmlns:a16="http://schemas.microsoft.com/office/drawing/2014/main" id="{8562F4E7-2ACC-4993-BABA-ABDEB1820111}"/>
              </a:ext>
            </a:extLst>
          </p:cNvPr>
          <p:cNvSpPr>
            <a:spLocks noGrp="1"/>
          </p:cNvSpPr>
          <p:nvPr>
            <p:ph idx="1"/>
          </p:nvPr>
        </p:nvSpPr>
        <p:spPr>
          <a:xfrm>
            <a:off x="457200" y="2147777"/>
            <a:ext cx="8229600" cy="3833924"/>
          </a:xfrm>
        </p:spPr>
        <p:txBody>
          <a:bodyPr/>
          <a:lstStyle/>
          <a:p>
            <a:pPr marL="0" indent="0">
              <a:buNone/>
            </a:pPr>
            <a:r>
              <a:rPr lang="en-US" dirty="0"/>
              <a:t>NNLM Offices are functional units located in RMLs that serve the entire the NNLM program. These offices are: </a:t>
            </a:r>
          </a:p>
          <a:p>
            <a:r>
              <a:rPr lang="en-US" dirty="0"/>
              <a:t>the NNLM Web Services Office (NWSO), </a:t>
            </a:r>
          </a:p>
          <a:p>
            <a:r>
              <a:rPr lang="en-US" dirty="0"/>
              <a:t>the NNLM Training Office (NTO), and </a:t>
            </a:r>
          </a:p>
          <a:p>
            <a:r>
              <a:rPr lang="en-US" dirty="0"/>
              <a:t>the NNLM Public Health Coordination Office (NPHCO).</a:t>
            </a:r>
          </a:p>
          <a:p>
            <a:endParaRPr lang="en-US" dirty="0"/>
          </a:p>
        </p:txBody>
      </p:sp>
    </p:spTree>
    <p:extLst>
      <p:ext uri="{BB962C8B-B14F-4D97-AF65-F5344CB8AC3E}">
        <p14:creationId xmlns:p14="http://schemas.microsoft.com/office/powerpoint/2010/main" val="78418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3636"/>
            <a:ext cx="7886700" cy="994172"/>
          </a:xfrm>
        </p:spPr>
        <p:txBody>
          <a:bodyPr/>
          <a:lstStyle/>
          <a:p>
            <a:pPr algn="ctr"/>
            <a:r>
              <a:rPr lang="en-US" dirty="0"/>
              <a:t>NNLM Operational Structure</a:t>
            </a:r>
          </a:p>
        </p:txBody>
      </p:sp>
      <p:graphicFrame>
        <p:nvGraphicFramePr>
          <p:cNvPr id="4" name="Content Placeholder 3" descr="Diagram of the National Network Steering Commitee." title="NNLM Structure"/>
          <p:cNvGraphicFramePr>
            <a:graphicFrameLocks noGrp="1"/>
          </p:cNvGraphicFramePr>
          <p:nvPr>
            <p:ph idx="1"/>
          </p:nvPr>
        </p:nvGraphicFramePr>
        <p:xfrm>
          <a:off x="304800" y="1663806"/>
          <a:ext cx="8654143" cy="4281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342750"/>
      </p:ext>
    </p:extLst>
  </p:cSld>
  <p:clrMapOvr>
    <a:masterClrMapping/>
  </p:clrMapOvr>
</p:sld>
</file>

<file path=ppt/theme/theme1.xml><?xml version="1.0" encoding="utf-8"?>
<a:theme xmlns:a="http://schemas.openxmlformats.org/drawingml/2006/main" name="NNLM20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14CF01263EAD4994DAE6F6EE8058D6" ma:contentTypeVersion="12" ma:contentTypeDescription="Create a new document." ma:contentTypeScope="" ma:versionID="c649bb3eab008d3f32ef91a0f2c68fa7">
  <xsd:schema xmlns:xsd="http://www.w3.org/2001/XMLSchema" xmlns:xs="http://www.w3.org/2001/XMLSchema" xmlns:p="http://schemas.microsoft.com/office/2006/metadata/properties" xmlns:ns3="42af9044-0903-456f-b3a5-8f737328b2c1" xmlns:ns4="a2475d8c-e4f4-49db-be61-f5af2e25cca7" targetNamespace="http://schemas.microsoft.com/office/2006/metadata/properties" ma:root="true" ma:fieldsID="a9752388857ff1c2bf775544d8ee23fe" ns3:_="" ns4:_="">
    <xsd:import namespace="42af9044-0903-456f-b3a5-8f737328b2c1"/>
    <xsd:import namespace="a2475d8c-e4f4-49db-be61-f5af2e25cca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af9044-0903-456f-b3a5-8f737328b2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475d8c-e4f4-49db-be61-f5af2e25cc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D1EDE-6F41-4CD6-BB3C-65938E926AC0}">
  <ds:schemaRefs>
    <ds:schemaRef ds:uri="http://schemas.microsoft.com/office/infopath/2007/PartnerControls"/>
    <ds:schemaRef ds:uri="a2475d8c-e4f4-49db-be61-f5af2e25cca7"/>
    <ds:schemaRef ds:uri="http://purl.org/dc/terms/"/>
    <ds:schemaRef ds:uri="http://schemas.microsoft.com/office/2006/documentManagement/types"/>
    <ds:schemaRef ds:uri="42af9044-0903-456f-b3a5-8f737328b2c1"/>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50F27DB-BB73-4A07-80F0-680EE38A0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af9044-0903-456f-b3a5-8f737328b2c1"/>
    <ds:schemaRef ds:uri="a2475d8c-e4f4-49db-be61-f5af2e25cc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6E6CD5-253A-416A-8028-3B6FBC773B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1035</TotalTime>
  <Words>4968</Words>
  <Application>Microsoft Office PowerPoint</Application>
  <PresentationFormat>On-screen Show (4:3)</PresentationFormat>
  <Paragraphs>395</Paragraphs>
  <Slides>36</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Verdana</vt:lpstr>
      <vt:lpstr>NNLM2020</vt:lpstr>
      <vt:lpstr>Technical Assistance Webinar:  Regional Medical Libraries for the Network  of the National Library of Medicine (UG4)</vt:lpstr>
      <vt:lpstr>Speakers</vt:lpstr>
      <vt:lpstr>Agenda</vt:lpstr>
      <vt:lpstr>Network of National Library of Medicine (NNLM)</vt:lpstr>
      <vt:lpstr>Network Performance Measures</vt:lpstr>
      <vt:lpstr>NNLM Organizational Handbook https://nnlm.gov/workbook</vt:lpstr>
      <vt:lpstr>Regional Medical Libraries (RMLs)</vt:lpstr>
      <vt:lpstr>Offices</vt:lpstr>
      <vt:lpstr>NNLM Operational Structure</vt:lpstr>
      <vt:lpstr>NLM Office of Engagement and Training (OET)</vt:lpstr>
      <vt:lpstr>NNLM Accomplishments, Year 1 (May 2016—April 2017)</vt:lpstr>
      <vt:lpstr>NNLM Accomplishments, Year 2 (May 2017—April 2018)</vt:lpstr>
      <vt:lpstr>NNLM Accomplishments, Year 3 (May 2018—April 2019)</vt:lpstr>
      <vt:lpstr>NNLM Accomplishments, Year 4  (May 2019—April 2020)</vt:lpstr>
      <vt:lpstr>How to Get More Information on the NNLM Program</vt:lpstr>
      <vt:lpstr>PowerPoint Presentation</vt:lpstr>
      <vt:lpstr>UG4 2021-2026 Application Processes and Strategies</vt:lpstr>
      <vt:lpstr>NIH Funding Mechanisms</vt:lpstr>
      <vt:lpstr>Cooperative Agreement Grant</vt:lpstr>
      <vt:lpstr>Cooperative Agreement Grant</vt:lpstr>
      <vt:lpstr>Milestones</vt:lpstr>
      <vt:lpstr>Milestones</vt:lpstr>
      <vt:lpstr>Initial Planning</vt:lpstr>
      <vt:lpstr>Regional Libraries of Medicine and National Offices</vt:lpstr>
      <vt:lpstr>Regional Libraries of Medicine and National Offices</vt:lpstr>
      <vt:lpstr>eRA Commons</vt:lpstr>
      <vt:lpstr>Budget </vt:lpstr>
      <vt:lpstr>Staffing</vt:lpstr>
      <vt:lpstr>Letters of Support and Appendix</vt:lpstr>
      <vt:lpstr>Subawards/Consortium</vt:lpstr>
      <vt:lpstr>Human Subjects Protection</vt:lpstr>
      <vt:lpstr>NNLM Evaluatiion Center FOA https://grants.nih.gov/grants/guide/rfa-files/RFA-LM-20-002.html</vt:lpstr>
      <vt:lpstr>ASSIST and the Application Process https://public.era.nih.gov/assist/ </vt:lpstr>
      <vt:lpstr>Contacts</vt:lpstr>
      <vt:lpstr>PowerPoint Presentation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Amanda (NIH/NLM) [E]</dc:creator>
  <cp:lastModifiedBy>Vanbiervliet, Alan (NIH/NLM) [E]</cp:lastModifiedBy>
  <cp:revision>72</cp:revision>
  <dcterms:created xsi:type="dcterms:W3CDTF">2020-07-02T17:48:49Z</dcterms:created>
  <dcterms:modified xsi:type="dcterms:W3CDTF">2020-07-15T18:12:26Z</dcterms:modified>
</cp:coreProperties>
</file>